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12192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86" y="6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50" b="0" i="0">
                <a:solidFill>
                  <a:srgbClr val="444444"/>
                </a:solidFill>
                <a:latin typeface="Arial"/>
                <a:cs typeface="Arial"/>
              </a:defRPr>
            </a:lvl1pPr>
          </a:lstStyle>
          <a:p>
            <a:pPr marL="12700">
              <a:lnSpc>
                <a:spcPct val="100000"/>
              </a:lnSpc>
              <a:spcBef>
                <a:spcPts val="50"/>
              </a:spcBef>
            </a:pPr>
            <a:r>
              <a:rPr spc="10" dirty="0"/>
              <a:t>©</a:t>
            </a:r>
            <a:r>
              <a:rPr spc="-10" dirty="0"/>
              <a:t> </a:t>
            </a:r>
            <a:r>
              <a:rPr spc="5" dirty="0"/>
              <a:t>Copyright</a:t>
            </a:r>
            <a:r>
              <a:rPr spc="25" dirty="0"/>
              <a:t> </a:t>
            </a:r>
            <a:r>
              <a:rPr spc="5" dirty="0"/>
              <a:t>2019 Dell Inc.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dirty="0"/>
          </a:p>
        </p:txBody>
      </p:sp>
      <p:sp>
        <p:nvSpPr>
          <p:cNvPr id="6" name="Holder 6"/>
          <p:cNvSpPr>
            <a:spLocks noGrp="1"/>
          </p:cNvSpPr>
          <p:nvPr>
            <p:ph type="sldNum" sz="quarter" idx="7"/>
          </p:nvPr>
        </p:nvSpPr>
        <p:spPr/>
        <p:txBody>
          <a:bodyPr lIns="0" tIns="0" rIns="0" bIns="0"/>
          <a:lstStyle>
            <a:lvl1pPr>
              <a:defRPr sz="800" b="0" i="0">
                <a:solidFill>
                  <a:srgbClr val="444444"/>
                </a:solidFill>
                <a:latin typeface="Arial"/>
                <a:cs typeface="Arial"/>
              </a:defRPr>
            </a:lvl1pPr>
          </a:lstStyle>
          <a:p>
            <a:pPr marL="38100">
              <a:lnSpc>
                <a:spcPct val="100000"/>
              </a:lnSpc>
              <a:spcBef>
                <a:spcPts val="20"/>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76C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650" b="0" i="0">
                <a:solidFill>
                  <a:srgbClr val="444444"/>
                </a:solidFill>
                <a:latin typeface="Arial"/>
                <a:cs typeface="Arial"/>
              </a:defRPr>
            </a:lvl1pPr>
          </a:lstStyle>
          <a:p>
            <a:pPr marL="12700">
              <a:lnSpc>
                <a:spcPct val="100000"/>
              </a:lnSpc>
              <a:spcBef>
                <a:spcPts val="50"/>
              </a:spcBef>
            </a:pPr>
            <a:r>
              <a:rPr spc="10" dirty="0"/>
              <a:t>©</a:t>
            </a:r>
            <a:r>
              <a:rPr spc="-10" dirty="0"/>
              <a:t> </a:t>
            </a:r>
            <a:r>
              <a:rPr spc="5" dirty="0"/>
              <a:t>Copyright</a:t>
            </a:r>
            <a:r>
              <a:rPr spc="25" dirty="0"/>
              <a:t> </a:t>
            </a:r>
            <a:r>
              <a:rPr spc="5" dirty="0"/>
              <a:t>2019 Dell Inc.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dirty="0"/>
          </a:p>
        </p:txBody>
      </p:sp>
      <p:sp>
        <p:nvSpPr>
          <p:cNvPr id="6" name="Holder 6"/>
          <p:cNvSpPr>
            <a:spLocks noGrp="1"/>
          </p:cNvSpPr>
          <p:nvPr>
            <p:ph type="sldNum" sz="quarter" idx="7"/>
          </p:nvPr>
        </p:nvSpPr>
        <p:spPr/>
        <p:txBody>
          <a:bodyPr lIns="0" tIns="0" rIns="0" bIns="0"/>
          <a:lstStyle>
            <a:lvl1pPr>
              <a:defRPr sz="800" b="0" i="0">
                <a:solidFill>
                  <a:srgbClr val="444444"/>
                </a:solidFill>
                <a:latin typeface="Arial"/>
                <a:cs typeface="Arial"/>
              </a:defRPr>
            </a:lvl1pPr>
          </a:lstStyle>
          <a:p>
            <a:pPr marL="38100">
              <a:lnSpc>
                <a:spcPct val="100000"/>
              </a:lnSpc>
              <a:spcBef>
                <a:spcPts val="2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76CE"/>
                </a:solidFill>
                <a:latin typeface="Arial"/>
                <a:cs typeface="Arial"/>
              </a:defRPr>
            </a:lvl1pPr>
          </a:lstStyle>
          <a:p>
            <a:endParaRPr/>
          </a:p>
        </p:txBody>
      </p:sp>
      <p:sp>
        <p:nvSpPr>
          <p:cNvPr id="3" name="Holder 3"/>
          <p:cNvSpPr>
            <a:spLocks noGrp="1"/>
          </p:cNvSpPr>
          <p:nvPr>
            <p:ph sz="half" idx="2"/>
          </p:nvPr>
        </p:nvSpPr>
        <p:spPr>
          <a:xfrm>
            <a:off x="364490" y="1124965"/>
            <a:ext cx="4972050" cy="3916045"/>
          </a:xfrm>
          <a:prstGeom prst="rect">
            <a:avLst/>
          </a:prstGeom>
        </p:spPr>
        <p:txBody>
          <a:bodyPr wrap="square" lIns="0" tIns="0" rIns="0" bIns="0">
            <a:spAutoFit/>
          </a:bodyPr>
          <a:lstStyle>
            <a:lvl1pPr>
              <a:defRPr sz="1200" b="1" i="0">
                <a:solidFill>
                  <a:srgbClr val="444444"/>
                </a:solidFill>
                <a:latin typeface="Arial"/>
                <a:cs typeface="Arial"/>
              </a:defRPr>
            </a:lvl1pPr>
          </a:lstStyle>
          <a:p>
            <a:endParaRPr/>
          </a:p>
        </p:txBody>
      </p:sp>
      <p:sp>
        <p:nvSpPr>
          <p:cNvPr id="4" name="Holder 4"/>
          <p:cNvSpPr>
            <a:spLocks noGrp="1"/>
          </p:cNvSpPr>
          <p:nvPr>
            <p:ph sz="half" idx="3"/>
          </p:nvPr>
        </p:nvSpPr>
        <p:spPr>
          <a:xfrm>
            <a:off x="6395720" y="1170685"/>
            <a:ext cx="5384800" cy="3781425"/>
          </a:xfrm>
          <a:prstGeom prst="rect">
            <a:avLst/>
          </a:prstGeom>
        </p:spPr>
        <p:txBody>
          <a:bodyPr wrap="square" lIns="0" tIns="0" rIns="0" bIns="0">
            <a:spAutoFit/>
          </a:bodyPr>
          <a:lstStyle>
            <a:lvl1pPr>
              <a:defRPr sz="1200" b="1" i="0">
                <a:solidFill>
                  <a:srgbClr val="444444"/>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650" b="0" i="0">
                <a:solidFill>
                  <a:srgbClr val="444444"/>
                </a:solidFill>
                <a:latin typeface="Arial"/>
                <a:cs typeface="Arial"/>
              </a:defRPr>
            </a:lvl1pPr>
          </a:lstStyle>
          <a:p>
            <a:pPr marL="12700">
              <a:lnSpc>
                <a:spcPct val="100000"/>
              </a:lnSpc>
              <a:spcBef>
                <a:spcPts val="50"/>
              </a:spcBef>
            </a:pPr>
            <a:r>
              <a:rPr spc="10" dirty="0"/>
              <a:t>©</a:t>
            </a:r>
            <a:r>
              <a:rPr spc="-10" dirty="0"/>
              <a:t> </a:t>
            </a:r>
            <a:r>
              <a:rPr spc="5" dirty="0"/>
              <a:t>Copyright</a:t>
            </a:r>
            <a:r>
              <a:rPr spc="25" dirty="0"/>
              <a:t> </a:t>
            </a:r>
            <a:r>
              <a:rPr spc="5" dirty="0"/>
              <a:t>2019 Dell Inc.</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dirty="0"/>
          </a:p>
        </p:txBody>
      </p:sp>
      <p:sp>
        <p:nvSpPr>
          <p:cNvPr id="7" name="Holder 7"/>
          <p:cNvSpPr>
            <a:spLocks noGrp="1"/>
          </p:cNvSpPr>
          <p:nvPr>
            <p:ph type="sldNum" sz="quarter" idx="7"/>
          </p:nvPr>
        </p:nvSpPr>
        <p:spPr/>
        <p:txBody>
          <a:bodyPr lIns="0" tIns="0" rIns="0" bIns="0"/>
          <a:lstStyle>
            <a:lvl1pPr>
              <a:defRPr sz="800" b="0" i="0">
                <a:solidFill>
                  <a:srgbClr val="444444"/>
                </a:solidFill>
                <a:latin typeface="Arial"/>
                <a:cs typeface="Arial"/>
              </a:defRPr>
            </a:lvl1pPr>
          </a:lstStyle>
          <a:p>
            <a:pPr marL="38100">
              <a:lnSpc>
                <a:spcPct val="100000"/>
              </a:lnSpc>
              <a:spcBef>
                <a:spcPts val="2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76C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650" b="0" i="0">
                <a:solidFill>
                  <a:srgbClr val="444444"/>
                </a:solidFill>
                <a:latin typeface="Arial"/>
                <a:cs typeface="Arial"/>
              </a:defRPr>
            </a:lvl1pPr>
          </a:lstStyle>
          <a:p>
            <a:pPr marL="12700">
              <a:lnSpc>
                <a:spcPct val="100000"/>
              </a:lnSpc>
              <a:spcBef>
                <a:spcPts val="50"/>
              </a:spcBef>
            </a:pPr>
            <a:r>
              <a:rPr spc="10" dirty="0"/>
              <a:t>©</a:t>
            </a:r>
            <a:r>
              <a:rPr spc="-10" dirty="0"/>
              <a:t> </a:t>
            </a:r>
            <a:r>
              <a:rPr spc="5" dirty="0"/>
              <a:t>Copyright</a:t>
            </a:r>
            <a:r>
              <a:rPr spc="25" dirty="0"/>
              <a:t> </a:t>
            </a:r>
            <a:r>
              <a:rPr spc="5" dirty="0"/>
              <a:t>2019 Dell Inc.</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dirty="0"/>
          </a:p>
        </p:txBody>
      </p:sp>
      <p:sp>
        <p:nvSpPr>
          <p:cNvPr id="5" name="Holder 5"/>
          <p:cNvSpPr>
            <a:spLocks noGrp="1"/>
          </p:cNvSpPr>
          <p:nvPr>
            <p:ph type="sldNum" sz="quarter" idx="7"/>
          </p:nvPr>
        </p:nvSpPr>
        <p:spPr/>
        <p:txBody>
          <a:bodyPr lIns="0" tIns="0" rIns="0" bIns="0"/>
          <a:lstStyle>
            <a:lvl1pPr>
              <a:defRPr sz="800" b="0" i="0">
                <a:solidFill>
                  <a:srgbClr val="444444"/>
                </a:solidFill>
                <a:latin typeface="Arial"/>
                <a:cs typeface="Arial"/>
              </a:defRPr>
            </a:lvl1pPr>
          </a:lstStyle>
          <a:p>
            <a:pPr marL="38100">
              <a:lnSpc>
                <a:spcPct val="100000"/>
              </a:lnSpc>
              <a:spcBef>
                <a:spcPts val="2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50" b="0" i="0">
                <a:solidFill>
                  <a:srgbClr val="444444"/>
                </a:solidFill>
                <a:latin typeface="Arial"/>
                <a:cs typeface="Arial"/>
              </a:defRPr>
            </a:lvl1pPr>
          </a:lstStyle>
          <a:p>
            <a:pPr marL="12700">
              <a:lnSpc>
                <a:spcPct val="100000"/>
              </a:lnSpc>
              <a:spcBef>
                <a:spcPts val="50"/>
              </a:spcBef>
            </a:pPr>
            <a:r>
              <a:rPr spc="10" dirty="0"/>
              <a:t>©</a:t>
            </a:r>
            <a:r>
              <a:rPr spc="-10" dirty="0"/>
              <a:t> </a:t>
            </a:r>
            <a:r>
              <a:rPr spc="5" dirty="0"/>
              <a:t>Copyright</a:t>
            </a:r>
            <a:r>
              <a:rPr spc="25" dirty="0"/>
              <a:t> </a:t>
            </a:r>
            <a:r>
              <a:rPr spc="5" dirty="0"/>
              <a:t>2019 Dell Inc.</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dirty="0"/>
          </a:p>
        </p:txBody>
      </p:sp>
      <p:sp>
        <p:nvSpPr>
          <p:cNvPr id="4" name="Holder 4"/>
          <p:cNvSpPr>
            <a:spLocks noGrp="1"/>
          </p:cNvSpPr>
          <p:nvPr>
            <p:ph type="sldNum" sz="quarter" idx="7"/>
          </p:nvPr>
        </p:nvSpPr>
        <p:spPr/>
        <p:txBody>
          <a:bodyPr lIns="0" tIns="0" rIns="0" bIns="0"/>
          <a:lstStyle>
            <a:lvl1pPr>
              <a:defRPr sz="800" b="0" i="0">
                <a:solidFill>
                  <a:srgbClr val="444444"/>
                </a:solidFill>
                <a:latin typeface="Arial"/>
                <a:cs typeface="Arial"/>
              </a:defRPr>
            </a:lvl1pPr>
          </a:lstStyle>
          <a:p>
            <a:pPr marL="38100">
              <a:lnSpc>
                <a:spcPct val="100000"/>
              </a:lnSpc>
              <a:spcBef>
                <a:spcPts val="20"/>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1100054" y="6245859"/>
            <a:ext cx="710946" cy="445770"/>
          </a:xfrm>
          <a:prstGeom prst="rect">
            <a:avLst/>
          </a:prstGeom>
        </p:spPr>
      </p:pic>
      <p:sp>
        <p:nvSpPr>
          <p:cNvPr id="2" name="Holder 2"/>
          <p:cNvSpPr>
            <a:spLocks noGrp="1"/>
          </p:cNvSpPr>
          <p:nvPr>
            <p:ph type="title"/>
          </p:nvPr>
        </p:nvSpPr>
        <p:spPr>
          <a:xfrm>
            <a:off x="368300" y="239522"/>
            <a:ext cx="11455400" cy="836930"/>
          </a:xfrm>
          <a:prstGeom prst="rect">
            <a:avLst/>
          </a:prstGeom>
        </p:spPr>
        <p:txBody>
          <a:bodyPr wrap="square" lIns="0" tIns="0" rIns="0" bIns="0">
            <a:spAutoFit/>
          </a:bodyPr>
          <a:lstStyle>
            <a:lvl1pPr>
              <a:defRPr sz="2800" b="0" i="0">
                <a:solidFill>
                  <a:srgbClr val="0076CE"/>
                </a:solidFill>
                <a:latin typeface="Arial"/>
                <a:cs typeface="Arial"/>
              </a:defRPr>
            </a:lvl1pPr>
          </a:lstStyle>
          <a:p>
            <a:endParaRPr/>
          </a:p>
        </p:txBody>
      </p:sp>
      <p:sp>
        <p:nvSpPr>
          <p:cNvPr id="3" name="Holder 3"/>
          <p:cNvSpPr>
            <a:spLocks noGrp="1"/>
          </p:cNvSpPr>
          <p:nvPr>
            <p:ph type="body" idx="1"/>
          </p:nvPr>
        </p:nvSpPr>
        <p:spPr>
          <a:xfrm>
            <a:off x="548386" y="1595374"/>
            <a:ext cx="9615170" cy="3684904"/>
          </a:xfrm>
          <a:prstGeom prst="rect">
            <a:avLst/>
          </a:prstGeom>
        </p:spPr>
        <p:txBody>
          <a:bodyPr wrap="square" lIns="0" tIns="0" rIns="0" bIns="0">
            <a:spAutoFit/>
          </a:bodyPr>
          <a:lstStyle>
            <a:lvl1pPr>
              <a:defRPr sz="2650" b="0" i="0">
                <a:solidFill>
                  <a:schemeClr val="bg1"/>
                </a:solidFill>
                <a:latin typeface="Arial"/>
                <a:cs typeface="Arial"/>
              </a:defRPr>
            </a:lvl1pPr>
          </a:lstStyle>
          <a:p>
            <a:endParaRPr/>
          </a:p>
        </p:txBody>
      </p:sp>
      <p:sp>
        <p:nvSpPr>
          <p:cNvPr id="4" name="Holder 4"/>
          <p:cNvSpPr>
            <a:spLocks noGrp="1"/>
          </p:cNvSpPr>
          <p:nvPr>
            <p:ph type="ftr" sz="quarter" idx="5"/>
          </p:nvPr>
        </p:nvSpPr>
        <p:spPr>
          <a:xfrm>
            <a:off x="632968" y="6601344"/>
            <a:ext cx="1023619" cy="120015"/>
          </a:xfrm>
          <a:prstGeom prst="rect">
            <a:avLst/>
          </a:prstGeom>
        </p:spPr>
        <p:txBody>
          <a:bodyPr wrap="square" lIns="0" tIns="0" rIns="0" bIns="0">
            <a:spAutoFit/>
          </a:bodyPr>
          <a:lstStyle>
            <a:lvl1pPr>
              <a:defRPr sz="650" b="0" i="0">
                <a:solidFill>
                  <a:srgbClr val="444444"/>
                </a:solidFill>
                <a:latin typeface="Arial"/>
                <a:cs typeface="Arial"/>
              </a:defRPr>
            </a:lvl1pPr>
          </a:lstStyle>
          <a:p>
            <a:pPr marL="12700">
              <a:lnSpc>
                <a:spcPct val="100000"/>
              </a:lnSpc>
              <a:spcBef>
                <a:spcPts val="50"/>
              </a:spcBef>
            </a:pPr>
            <a:r>
              <a:rPr spc="10" dirty="0"/>
              <a:t>©</a:t>
            </a:r>
            <a:r>
              <a:rPr spc="-10" dirty="0"/>
              <a:t> </a:t>
            </a:r>
            <a:r>
              <a:rPr spc="5" dirty="0"/>
              <a:t>Copyright</a:t>
            </a:r>
            <a:r>
              <a:rPr spc="25" dirty="0"/>
              <a:t> </a:t>
            </a:r>
            <a:r>
              <a:rPr spc="5" dirty="0"/>
              <a:t>2019 Dell Inc.</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6/29/2022</a:t>
            </a:fld>
            <a:endParaRPr lang="en-US" dirty="0"/>
          </a:p>
        </p:txBody>
      </p:sp>
      <p:sp>
        <p:nvSpPr>
          <p:cNvPr id="6" name="Holder 6"/>
          <p:cNvSpPr>
            <a:spLocks noGrp="1"/>
          </p:cNvSpPr>
          <p:nvPr>
            <p:ph type="sldNum" sz="quarter" idx="7"/>
          </p:nvPr>
        </p:nvSpPr>
        <p:spPr>
          <a:xfrm>
            <a:off x="329945" y="6591248"/>
            <a:ext cx="201929" cy="139065"/>
          </a:xfrm>
          <a:prstGeom prst="rect">
            <a:avLst/>
          </a:prstGeom>
        </p:spPr>
        <p:txBody>
          <a:bodyPr wrap="square" lIns="0" tIns="0" rIns="0" bIns="0">
            <a:spAutoFit/>
          </a:bodyPr>
          <a:lstStyle>
            <a:lvl1pPr>
              <a:defRPr sz="800" b="0" i="0">
                <a:solidFill>
                  <a:srgbClr val="444444"/>
                </a:solidFill>
                <a:latin typeface="Arial"/>
                <a:cs typeface="Arial"/>
              </a:defRPr>
            </a:lvl1pPr>
          </a:lstStyle>
          <a:p>
            <a:pPr marL="38100">
              <a:lnSpc>
                <a:spcPct val="100000"/>
              </a:lnSpc>
              <a:spcBef>
                <a:spcPts val="2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bis.doc.gov/index.php/all-articles/23-compliance-a-training/47-know-your-customer-guidance" TargetMode="External"/><Relationship Id="rId2" Type="http://schemas.openxmlformats.org/officeDocument/2006/relationships/hyperlink" Target="https://www.export.gov/article?id=Consolidated-Screening-Lis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export.gov/csl-sear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reasury.gov/resource-center/sanctions/Programs/Pages/Programs.aspx" TargetMode="External"/><Relationship Id="rId2" Type="http://schemas.openxmlformats.org/officeDocument/2006/relationships/hyperlink" Target="https://www.bis.doc.gov/index.php/regulations/export-administration-regulations-ea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bis.doc.gov/index.php/documents/pdfs/1641-ecp/fi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0" y="4651374"/>
              <a:ext cx="12191997" cy="2206624"/>
            </a:xfrm>
            <a:prstGeom prst="rect">
              <a:avLst/>
            </a:prstGeom>
          </p:spPr>
        </p:pic>
        <p:pic>
          <p:nvPicPr>
            <p:cNvPr id="5" name="object 5"/>
            <p:cNvPicPr/>
            <p:nvPr/>
          </p:nvPicPr>
          <p:blipFill>
            <a:blip r:embed="rId4" cstate="print"/>
            <a:stretch>
              <a:fillRect/>
            </a:stretch>
          </p:blipFill>
          <p:spPr>
            <a:xfrm>
              <a:off x="10162793" y="5461000"/>
              <a:ext cx="1648205" cy="1035050"/>
            </a:xfrm>
            <a:prstGeom prst="rect">
              <a:avLst/>
            </a:prstGeom>
          </p:spPr>
        </p:pic>
      </p:grpSp>
      <p:sp>
        <p:nvSpPr>
          <p:cNvPr id="6" name="object 6"/>
          <p:cNvSpPr txBox="1">
            <a:spLocks noGrp="1"/>
          </p:cNvSpPr>
          <p:nvPr>
            <p:ph type="title"/>
          </p:nvPr>
        </p:nvSpPr>
        <p:spPr>
          <a:xfrm>
            <a:off x="358647" y="2280411"/>
            <a:ext cx="10537953" cy="1815240"/>
          </a:xfrm>
          <a:prstGeom prst="rect">
            <a:avLst/>
          </a:prstGeom>
        </p:spPr>
        <p:txBody>
          <a:bodyPr vert="horz" wrap="square" lIns="0" tIns="14604" rIns="0" bIns="0" rtlCol="0">
            <a:spAutoFit/>
          </a:bodyPr>
          <a:lstStyle/>
          <a:p>
            <a:pPr marL="12700">
              <a:lnSpc>
                <a:spcPct val="100000"/>
              </a:lnSpc>
              <a:spcBef>
                <a:spcPts val="114"/>
              </a:spcBef>
            </a:pPr>
            <a:r>
              <a:rPr lang="cs-CZ" sz="5850" dirty="0">
                <a:solidFill>
                  <a:srgbClr val="FFFFFF"/>
                </a:solidFill>
              </a:rPr>
              <a:t>Programy dodržování předpisů v obchodní oblasti</a:t>
            </a:r>
          </a:p>
        </p:txBody>
      </p:sp>
      <p:sp>
        <p:nvSpPr>
          <p:cNvPr id="7" name="object 7"/>
          <p:cNvSpPr txBox="1"/>
          <p:nvPr/>
        </p:nvSpPr>
        <p:spPr>
          <a:xfrm>
            <a:off x="389127" y="4191000"/>
            <a:ext cx="4271010" cy="1808187"/>
          </a:xfrm>
          <a:prstGeom prst="rect">
            <a:avLst/>
          </a:prstGeom>
        </p:spPr>
        <p:txBody>
          <a:bodyPr vert="horz" wrap="square" lIns="0" tIns="15240" rIns="0" bIns="0" rtlCol="0">
            <a:spAutoFit/>
          </a:bodyPr>
          <a:lstStyle/>
          <a:p>
            <a:pPr marL="12700">
              <a:lnSpc>
                <a:spcPct val="100000"/>
              </a:lnSpc>
              <a:spcBef>
                <a:spcPts val="120"/>
              </a:spcBef>
            </a:pPr>
            <a:r>
              <a:rPr lang="cs-CZ" sz="2650" i="1" dirty="0">
                <a:solidFill>
                  <a:srgbClr val="FFFFFF"/>
                </a:solidFill>
                <a:latin typeface="Arial"/>
                <a:cs typeface="Arial"/>
              </a:rPr>
              <a:t>Nejčastější dotazy</a:t>
            </a:r>
          </a:p>
          <a:p>
            <a:pPr>
              <a:lnSpc>
                <a:spcPct val="100000"/>
              </a:lnSpc>
            </a:pPr>
            <a:endParaRPr sz="3000" kern="0" dirty="0">
              <a:latin typeface="Arial"/>
              <a:cs typeface="Arial"/>
            </a:endParaRPr>
          </a:p>
          <a:p>
            <a:pPr>
              <a:lnSpc>
                <a:spcPct val="100000"/>
              </a:lnSpc>
              <a:spcBef>
                <a:spcPts val="5"/>
              </a:spcBef>
            </a:pPr>
            <a:endParaRPr sz="3350" kern="0" dirty="0">
              <a:latin typeface="Arial"/>
              <a:cs typeface="Arial"/>
            </a:endParaRPr>
          </a:p>
          <a:p>
            <a:pPr marL="12700">
              <a:lnSpc>
                <a:spcPct val="100000"/>
              </a:lnSpc>
            </a:pPr>
            <a:r>
              <a:rPr lang="cs-CZ" sz="2650" dirty="0">
                <a:solidFill>
                  <a:srgbClr val="FFFFFF"/>
                </a:solidFill>
                <a:latin typeface="Arial"/>
                <a:cs typeface="Arial"/>
              </a:rPr>
              <a:t>K dubnu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239522"/>
            <a:ext cx="10452100" cy="443711"/>
          </a:xfrm>
          <a:prstGeom prst="rect">
            <a:avLst/>
          </a:prstGeom>
        </p:spPr>
        <p:txBody>
          <a:bodyPr vert="horz" wrap="square" lIns="0" tIns="12700" rIns="0" bIns="0" rtlCol="0">
            <a:spAutoFit/>
          </a:bodyPr>
          <a:lstStyle/>
          <a:p>
            <a:pPr marL="12700">
              <a:lnSpc>
                <a:spcPct val="100000"/>
              </a:lnSpc>
              <a:spcBef>
                <a:spcPts val="100"/>
              </a:spcBef>
            </a:pPr>
            <a:r>
              <a:rPr lang="cs-CZ" dirty="0"/>
              <a:t>Kdo je zodpovědný za prověření a identifikaci varovných znaků?</a:t>
            </a:r>
          </a:p>
        </p:txBody>
      </p:sp>
      <p:sp>
        <p:nvSpPr>
          <p:cNvPr id="4" name="object 4"/>
          <p:cNvSpPr txBox="1">
            <a:spLocks noGrp="1"/>
          </p:cNvSpPr>
          <p:nvPr>
            <p:ph type="sldNum" sz="quarter" idx="7"/>
          </p:nvPr>
        </p:nvSpPr>
        <p:spPr>
          <a:xfrm>
            <a:off x="329945" y="6591248"/>
            <a:ext cx="201929" cy="125675"/>
          </a:xfrm>
          <a:prstGeom prst="rect">
            <a:avLst/>
          </a:prstGeom>
        </p:spPr>
        <p:txBody>
          <a:bodyPr vert="horz" wrap="square" lIns="0" tIns="2540" rIns="0" bIns="0" rtlCol="0">
            <a:spAutoFit/>
          </a:bodyPr>
          <a:lstStyle/>
          <a:p>
            <a:pPr marL="38100">
              <a:lnSpc>
                <a:spcPct val="100000"/>
              </a:lnSpc>
              <a:spcBef>
                <a:spcPts val="20"/>
              </a:spcBef>
            </a:pPr>
            <a:fld id="{81D60167-4931-47E6-BA6A-407CBD079E47}" type="slidenum">
              <a:rPr kern="0" dirty="0"/>
              <a:t>10</a:t>
            </a:fld>
            <a:endParaRPr kern="0" dirty="0"/>
          </a:p>
        </p:txBody>
      </p:sp>
      <p:sp>
        <p:nvSpPr>
          <p:cNvPr id="5" name="object 5"/>
          <p:cNvSpPr txBox="1">
            <a:spLocks noGrp="1"/>
          </p:cNvSpPr>
          <p:nvPr>
            <p:ph type="ftr" sz="quarter" idx="5"/>
          </p:nvPr>
        </p:nvSpPr>
        <p:spPr>
          <a:xfrm>
            <a:off x="632968" y="6601344"/>
            <a:ext cx="1023619" cy="106439"/>
          </a:xfrm>
          <a:prstGeom prst="rect">
            <a:avLst/>
          </a:prstGeom>
        </p:spPr>
        <p:txBody>
          <a:bodyPr vert="horz" wrap="square" lIns="0" tIns="6350" rIns="0" bIns="0" rtlCol="0">
            <a:spAutoFit/>
          </a:bodyPr>
          <a:lstStyle/>
          <a:p>
            <a:pPr marL="12700">
              <a:lnSpc>
                <a:spcPct val="100000"/>
              </a:lnSpc>
              <a:spcBef>
                <a:spcPts val="50"/>
              </a:spcBef>
            </a:pPr>
            <a:r>
              <a:rPr lang="cs-CZ" dirty="0"/>
              <a:t>© Copyright 2019 Dell Inc.</a:t>
            </a:r>
          </a:p>
        </p:txBody>
      </p:sp>
      <p:sp>
        <p:nvSpPr>
          <p:cNvPr id="3" name="object 3"/>
          <p:cNvSpPr txBox="1"/>
          <p:nvPr/>
        </p:nvSpPr>
        <p:spPr>
          <a:xfrm>
            <a:off x="361950" y="1456690"/>
            <a:ext cx="10896600" cy="4783361"/>
          </a:xfrm>
          <a:prstGeom prst="rect">
            <a:avLst/>
          </a:prstGeom>
        </p:spPr>
        <p:txBody>
          <a:bodyPr vert="horz" wrap="square" lIns="0" tIns="12700" rIns="0" bIns="0" rtlCol="0">
            <a:spAutoFit/>
          </a:bodyPr>
          <a:lstStyle/>
          <a:p>
            <a:pPr marL="355600" indent="-342900">
              <a:lnSpc>
                <a:spcPct val="100000"/>
              </a:lnSpc>
              <a:spcBef>
                <a:spcPts val="100"/>
              </a:spcBef>
              <a:buClr>
                <a:srgbClr val="0076CE"/>
              </a:buClr>
              <a:buChar char="•"/>
              <a:tabLst>
                <a:tab pos="354965" algn="l"/>
                <a:tab pos="355600" algn="l"/>
              </a:tabLst>
            </a:pPr>
            <a:r>
              <a:rPr lang="cs-CZ" sz="1800" dirty="0">
                <a:latin typeface="Arial"/>
                <a:cs typeface="Arial"/>
              </a:rPr>
              <a:t>Od partnerů společnosti Dell EMC se očekává, že prověří své zákazníky nebo koncové uživatele a identifikují tak jakékoliv varovné příznaky nebo</a:t>
            </a:r>
          </a:p>
          <a:p>
            <a:pPr marL="355600">
              <a:lnSpc>
                <a:spcPct val="100000"/>
              </a:lnSpc>
            </a:pPr>
            <a:r>
              <a:rPr lang="cs-CZ" sz="1800" dirty="0">
                <a:latin typeface="Arial"/>
                <a:cs typeface="Arial"/>
              </a:rPr>
              <a:t>potenciálně omezené okolnosti. Toto prověření bude důležitou součástí vašeho ECP.</a:t>
            </a:r>
          </a:p>
          <a:p>
            <a:pPr>
              <a:lnSpc>
                <a:spcPct val="100000"/>
              </a:lnSpc>
              <a:spcBef>
                <a:spcPts val="35"/>
              </a:spcBef>
            </a:pPr>
            <a:endParaRPr sz="1850" kern="0" dirty="0">
              <a:latin typeface="Arial"/>
              <a:cs typeface="Arial"/>
            </a:endParaRPr>
          </a:p>
          <a:p>
            <a:pPr marL="355600" marR="386715" indent="-342900">
              <a:lnSpc>
                <a:spcPct val="100000"/>
              </a:lnSpc>
              <a:buClr>
                <a:srgbClr val="0076CE"/>
              </a:buClr>
              <a:buChar char="•"/>
              <a:tabLst>
                <a:tab pos="354965" algn="l"/>
                <a:tab pos="355600" algn="l"/>
              </a:tabLst>
            </a:pPr>
            <a:r>
              <a:rPr lang="cs-CZ" sz="1800" dirty="0">
                <a:latin typeface="Arial"/>
                <a:cs typeface="Arial"/>
              </a:rPr>
              <a:t>Varovný znak znamená jakoukoliv okolnost v transakci, která naznačuje, že prodej nebo vývoz může být určen pro koncové použití s omezením, koncového uživatele s omezením, nebo pro místo určení s omezením: </a:t>
            </a:r>
            <a:r>
              <a:rPr lang="cs-CZ" sz="1800" b="1" dirty="0">
                <a:solidFill>
                  <a:srgbClr val="0076CE"/>
                </a:solidFill>
                <a:latin typeface="Arial"/>
                <a:cs typeface="Arial"/>
              </a:rPr>
              <a:t>Místo, účel, produkt a lidé</a:t>
            </a:r>
          </a:p>
          <a:p>
            <a:pPr>
              <a:lnSpc>
                <a:spcPct val="100000"/>
              </a:lnSpc>
              <a:spcBef>
                <a:spcPts val="30"/>
              </a:spcBef>
              <a:buFont typeface="Arial"/>
              <a:buChar char="•"/>
            </a:pPr>
            <a:endParaRPr sz="1850" kern="0" dirty="0">
              <a:latin typeface="Arial"/>
              <a:cs typeface="Arial"/>
            </a:endParaRPr>
          </a:p>
          <a:p>
            <a:pPr marL="355600" marR="5080" indent="-342900">
              <a:lnSpc>
                <a:spcPct val="100000"/>
              </a:lnSpc>
              <a:spcBef>
                <a:spcPts val="5"/>
              </a:spcBef>
              <a:buClr>
                <a:srgbClr val="0076CE"/>
              </a:buClr>
              <a:buChar char="•"/>
              <a:tabLst>
                <a:tab pos="354965" algn="l"/>
                <a:tab pos="355600" algn="l"/>
              </a:tabLst>
            </a:pPr>
            <a:r>
              <a:rPr lang="cs-CZ" sz="1800" dirty="0">
                <a:latin typeface="Arial"/>
                <a:cs typeface="Arial"/>
              </a:rPr>
              <a:t>Konsolidovaný seznam prověřovaných osob (</a:t>
            </a:r>
            <a:r>
              <a:rPr lang="cs-CZ" sz="1800" b="1" dirty="0">
                <a:latin typeface="Arial"/>
                <a:cs typeface="Arial"/>
              </a:rPr>
              <a:t>CSL</a:t>
            </a:r>
            <a:r>
              <a:rPr lang="cs-CZ" sz="1800" dirty="0">
                <a:latin typeface="Arial"/>
                <a:cs typeface="Arial"/>
              </a:rPr>
              <a:t>) je seznam stran, pro které vláda USA zachovává omezení na určité vývozy, zpětné vývozy nebo převody položek. Patří sem seznamy ministerstev obchodu, zahraničí a financí pro prověřování vývozu a může sloužit jako pomůcka pro průmysl při provádění elektronických prověrek potenciálních stran regulovaných transakcí. Nástroje jsou k dispozici</a:t>
            </a:r>
            <a:r>
              <a:rPr lang="cs-CZ" sz="1800" dirty="0">
                <a:solidFill>
                  <a:srgbClr val="0076CE"/>
                </a:solidFill>
                <a:latin typeface="Arial"/>
                <a:cs typeface="Arial"/>
              </a:rPr>
              <a:t> </a:t>
            </a:r>
            <a:r>
              <a:rPr lang="cs-CZ" sz="1800" u="sng" dirty="0">
                <a:solidFill>
                  <a:srgbClr val="0076CE"/>
                </a:solidFill>
                <a:uFill>
                  <a:solidFill>
                    <a:srgbClr val="0076CE"/>
                  </a:solidFill>
                </a:uFill>
                <a:latin typeface="Arial"/>
                <a:cs typeface="Arial"/>
                <a:hlinkClick r:id="rId2"/>
              </a:rPr>
              <a:t>zde</a:t>
            </a:r>
            <a:r>
              <a:rPr lang="cs-CZ" sz="1800" dirty="0">
                <a:latin typeface="Arial"/>
                <a:cs typeface="Arial"/>
              </a:rPr>
              <a:t>.</a:t>
            </a:r>
          </a:p>
          <a:p>
            <a:pPr>
              <a:lnSpc>
                <a:spcPct val="100000"/>
              </a:lnSpc>
              <a:spcBef>
                <a:spcPts val="25"/>
              </a:spcBef>
              <a:buFont typeface="Arial"/>
              <a:buChar char="•"/>
            </a:pPr>
            <a:endParaRPr sz="1850" kern="0" dirty="0">
              <a:latin typeface="Arial"/>
              <a:cs typeface="Arial"/>
            </a:endParaRPr>
          </a:p>
          <a:p>
            <a:pPr marL="355600" indent="-342900">
              <a:lnSpc>
                <a:spcPct val="100000"/>
              </a:lnSpc>
              <a:buFont typeface="Arial"/>
              <a:buChar char="•"/>
              <a:tabLst>
                <a:tab pos="354965" algn="l"/>
                <a:tab pos="355600" algn="l"/>
              </a:tabLst>
            </a:pPr>
            <a:r>
              <a:rPr lang="cs-CZ" sz="2000" b="1" dirty="0">
                <a:solidFill>
                  <a:srgbClr val="0076CE"/>
                </a:solidFill>
                <a:latin typeface="Arial"/>
                <a:cs typeface="Arial"/>
              </a:rPr>
              <a:t>Znalost zákazníka nebo koncového uživatele je zásadní!</a:t>
            </a:r>
          </a:p>
          <a:p>
            <a:pPr>
              <a:lnSpc>
                <a:spcPct val="100000"/>
              </a:lnSpc>
              <a:spcBef>
                <a:spcPts val="40"/>
              </a:spcBef>
              <a:buFont typeface="Arial"/>
              <a:buChar char="•"/>
            </a:pPr>
            <a:endParaRPr sz="1850" kern="0" dirty="0">
              <a:latin typeface="Arial"/>
              <a:cs typeface="Arial"/>
            </a:endParaRPr>
          </a:p>
          <a:p>
            <a:pPr marL="355600" indent="-342900">
              <a:lnSpc>
                <a:spcPct val="100000"/>
              </a:lnSpc>
              <a:buClr>
                <a:srgbClr val="0076CE"/>
              </a:buClr>
              <a:buChar char="•"/>
              <a:tabLst>
                <a:tab pos="354965" algn="l"/>
                <a:tab pos="355600" algn="l"/>
              </a:tabLst>
            </a:pPr>
            <a:r>
              <a:rPr lang="cs-CZ" sz="1800" dirty="0">
                <a:latin typeface="Arial"/>
                <a:cs typeface="Arial"/>
              </a:rPr>
              <a:t>BIS „Průvodce k poznání vašeho zákazníka“ se nachází</a:t>
            </a:r>
            <a:r>
              <a:rPr lang="cs-CZ" sz="1800" dirty="0">
                <a:solidFill>
                  <a:srgbClr val="0076CE"/>
                </a:solidFill>
                <a:latin typeface="Arial"/>
                <a:cs typeface="Arial"/>
              </a:rPr>
              <a:t> </a:t>
            </a:r>
            <a:r>
              <a:rPr lang="cs-CZ" sz="1800" u="sng" dirty="0">
                <a:solidFill>
                  <a:srgbClr val="0076CE"/>
                </a:solidFill>
                <a:uFill>
                  <a:solidFill>
                    <a:srgbClr val="0076CE"/>
                  </a:solidFill>
                </a:uFill>
                <a:latin typeface="Arial"/>
                <a:cs typeface="Arial"/>
                <a:hlinkClick r:id="rId3"/>
              </a:rPr>
              <a:t>zde</a:t>
            </a:r>
            <a:r>
              <a:rPr lang="cs-CZ" sz="1800" dirty="0">
                <a:latin typeface="Arial"/>
                <a:cs typeface="Aria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239523"/>
            <a:ext cx="9156700" cy="443711"/>
          </a:xfrm>
          <a:prstGeom prst="rect">
            <a:avLst/>
          </a:prstGeom>
        </p:spPr>
        <p:txBody>
          <a:bodyPr vert="horz" wrap="square" lIns="0" tIns="12700" rIns="0" bIns="0" rtlCol="0">
            <a:spAutoFit/>
          </a:bodyPr>
          <a:lstStyle/>
          <a:p>
            <a:pPr marL="12700">
              <a:lnSpc>
                <a:spcPct val="100000"/>
              </a:lnSpc>
              <a:spcBef>
                <a:spcPts val="100"/>
              </a:spcBef>
            </a:pPr>
            <a:r>
              <a:rPr lang="cs-CZ" dirty="0"/>
              <a:t>Jaké jsou některé varovné znaky (Red Flags)?</a:t>
            </a:r>
          </a:p>
        </p:txBody>
      </p:sp>
      <p:grpSp>
        <p:nvGrpSpPr>
          <p:cNvPr id="3" name="object 3"/>
          <p:cNvGrpSpPr/>
          <p:nvPr/>
        </p:nvGrpSpPr>
        <p:grpSpPr>
          <a:xfrm>
            <a:off x="3581400" y="1433290"/>
            <a:ext cx="4987925" cy="3911600"/>
            <a:chOff x="3775233" y="1433290"/>
            <a:chExt cx="4987925" cy="3911600"/>
          </a:xfrm>
        </p:grpSpPr>
        <p:sp>
          <p:nvSpPr>
            <p:cNvPr id="4" name="object 4"/>
            <p:cNvSpPr/>
            <p:nvPr/>
          </p:nvSpPr>
          <p:spPr>
            <a:xfrm>
              <a:off x="3775233" y="2649569"/>
              <a:ext cx="1988820" cy="1688464"/>
            </a:xfrm>
            <a:custGeom>
              <a:avLst/>
              <a:gdLst/>
              <a:ahLst/>
              <a:cxnLst/>
              <a:rect l="l" t="t" r="r" b="b"/>
              <a:pathLst>
                <a:path w="1988820" h="1688464">
                  <a:moveTo>
                    <a:pt x="994124" y="0"/>
                  </a:moveTo>
                  <a:lnTo>
                    <a:pt x="947769" y="16287"/>
                  </a:lnTo>
                  <a:lnTo>
                    <a:pt x="19145" y="804830"/>
                  </a:lnTo>
                  <a:lnTo>
                    <a:pt x="0" y="844232"/>
                  </a:lnTo>
                  <a:lnTo>
                    <a:pt x="4786" y="865302"/>
                  </a:lnTo>
                  <a:lnTo>
                    <a:pt x="19145" y="883824"/>
                  </a:lnTo>
                  <a:lnTo>
                    <a:pt x="947769" y="1672113"/>
                  </a:lnTo>
                  <a:lnTo>
                    <a:pt x="969434" y="1684329"/>
                  </a:lnTo>
                  <a:lnTo>
                    <a:pt x="994124" y="1688401"/>
                  </a:lnTo>
                  <a:lnTo>
                    <a:pt x="1018813" y="1684329"/>
                  </a:lnTo>
                  <a:lnTo>
                    <a:pt x="1040479" y="1672113"/>
                  </a:lnTo>
                  <a:lnTo>
                    <a:pt x="1373600" y="1389284"/>
                  </a:lnTo>
                  <a:lnTo>
                    <a:pt x="1459452" y="1462436"/>
                  </a:lnTo>
                  <a:lnTo>
                    <a:pt x="1328134" y="1573688"/>
                  </a:lnTo>
                  <a:lnTo>
                    <a:pt x="1858105" y="1577879"/>
                  </a:lnTo>
                  <a:lnTo>
                    <a:pt x="1853152" y="1128045"/>
                  </a:lnTo>
                  <a:lnTo>
                    <a:pt x="1721834" y="1239297"/>
                  </a:lnTo>
                  <a:lnTo>
                    <a:pt x="1635982" y="1166526"/>
                  </a:lnTo>
                  <a:lnTo>
                    <a:pt x="1969103" y="883824"/>
                  </a:lnTo>
                  <a:lnTo>
                    <a:pt x="1983462" y="865302"/>
                  </a:lnTo>
                  <a:lnTo>
                    <a:pt x="1988248" y="844232"/>
                  </a:lnTo>
                  <a:lnTo>
                    <a:pt x="1983462" y="823210"/>
                  </a:lnTo>
                  <a:lnTo>
                    <a:pt x="1969103" y="804830"/>
                  </a:lnTo>
                  <a:lnTo>
                    <a:pt x="1635982" y="521874"/>
                  </a:lnTo>
                  <a:lnTo>
                    <a:pt x="1550130" y="595026"/>
                  </a:lnTo>
                  <a:lnTo>
                    <a:pt x="1681194" y="706278"/>
                  </a:lnTo>
                  <a:lnTo>
                    <a:pt x="1151604" y="710469"/>
                  </a:lnTo>
                  <a:lnTo>
                    <a:pt x="1156430" y="260762"/>
                  </a:lnTo>
                  <a:lnTo>
                    <a:pt x="1287494" y="372014"/>
                  </a:lnTo>
                  <a:lnTo>
                    <a:pt x="1373600" y="299116"/>
                  </a:lnTo>
                  <a:lnTo>
                    <a:pt x="1040479" y="16287"/>
                  </a:lnTo>
                  <a:lnTo>
                    <a:pt x="1018813" y="4071"/>
                  </a:lnTo>
                  <a:lnTo>
                    <a:pt x="994124" y="0"/>
                  </a:lnTo>
                  <a:close/>
                </a:path>
              </a:pathLst>
            </a:custGeom>
            <a:solidFill>
              <a:srgbClr val="79B800"/>
            </a:solidFill>
          </p:spPr>
          <p:txBody>
            <a:bodyPr wrap="square" lIns="0" tIns="0" rIns="0" bIns="0" rtlCol="0"/>
            <a:lstStyle/>
            <a:p>
              <a:endParaRPr kern="0" dirty="0"/>
            </a:p>
          </p:txBody>
        </p:sp>
        <p:sp>
          <p:nvSpPr>
            <p:cNvPr id="5" name="object 5"/>
            <p:cNvSpPr/>
            <p:nvPr/>
          </p:nvSpPr>
          <p:spPr>
            <a:xfrm>
              <a:off x="5232495" y="3698684"/>
              <a:ext cx="2062480" cy="1646555"/>
            </a:xfrm>
            <a:custGeom>
              <a:avLst/>
              <a:gdLst/>
              <a:ahLst/>
              <a:cxnLst/>
              <a:rect l="l" t="t" r="r" b="b"/>
              <a:pathLst>
                <a:path w="2062479" h="1646554">
                  <a:moveTo>
                    <a:pt x="1031176" y="0"/>
                  </a:moveTo>
                  <a:lnTo>
                    <a:pt x="1005522" y="3952"/>
                  </a:lnTo>
                  <a:lnTo>
                    <a:pt x="983011" y="15811"/>
                  </a:lnTo>
                  <a:lnTo>
                    <a:pt x="637825" y="291401"/>
                  </a:lnTo>
                  <a:lnTo>
                    <a:pt x="726852" y="362648"/>
                  </a:lnTo>
                  <a:lnTo>
                    <a:pt x="862996" y="253936"/>
                  </a:lnTo>
                  <a:lnTo>
                    <a:pt x="867822" y="692467"/>
                  </a:lnTo>
                  <a:lnTo>
                    <a:pt x="318420" y="688657"/>
                  </a:lnTo>
                  <a:lnTo>
                    <a:pt x="454310" y="579945"/>
                  </a:lnTo>
                  <a:lnTo>
                    <a:pt x="365283" y="508825"/>
                  </a:lnTo>
                  <a:lnTo>
                    <a:pt x="20097" y="784415"/>
                  </a:lnTo>
                  <a:lnTo>
                    <a:pt x="5024" y="802477"/>
                  </a:lnTo>
                  <a:lnTo>
                    <a:pt x="0" y="822991"/>
                  </a:lnTo>
                  <a:lnTo>
                    <a:pt x="5024" y="843458"/>
                  </a:lnTo>
                  <a:lnTo>
                    <a:pt x="20097" y="861377"/>
                  </a:lnTo>
                  <a:lnTo>
                    <a:pt x="983011" y="1629981"/>
                  </a:lnTo>
                  <a:lnTo>
                    <a:pt x="1005522" y="1641983"/>
                  </a:lnTo>
                  <a:lnTo>
                    <a:pt x="1031176" y="1645983"/>
                  </a:lnTo>
                  <a:lnTo>
                    <a:pt x="1056878" y="1641983"/>
                  </a:lnTo>
                  <a:lnTo>
                    <a:pt x="1079531" y="1629981"/>
                  </a:lnTo>
                  <a:lnTo>
                    <a:pt x="2042572" y="861377"/>
                  </a:lnTo>
                  <a:lnTo>
                    <a:pt x="2057431" y="843458"/>
                  </a:lnTo>
                  <a:lnTo>
                    <a:pt x="2062384" y="822991"/>
                  </a:lnTo>
                  <a:lnTo>
                    <a:pt x="2057431" y="802477"/>
                  </a:lnTo>
                  <a:lnTo>
                    <a:pt x="2042572" y="784415"/>
                  </a:lnTo>
                  <a:lnTo>
                    <a:pt x="1697259" y="508825"/>
                  </a:lnTo>
                  <a:lnTo>
                    <a:pt x="1786286" y="437832"/>
                  </a:lnTo>
                  <a:lnTo>
                    <a:pt x="1922557" y="546290"/>
                  </a:lnTo>
                  <a:lnTo>
                    <a:pt x="1927383" y="107759"/>
                  </a:lnTo>
                  <a:lnTo>
                    <a:pt x="1377854" y="111569"/>
                  </a:lnTo>
                  <a:lnTo>
                    <a:pt x="1513871" y="220281"/>
                  </a:lnTo>
                  <a:lnTo>
                    <a:pt x="1424844" y="291401"/>
                  </a:lnTo>
                  <a:lnTo>
                    <a:pt x="1079531" y="15811"/>
                  </a:lnTo>
                  <a:lnTo>
                    <a:pt x="1056878" y="3952"/>
                  </a:lnTo>
                  <a:lnTo>
                    <a:pt x="1031176" y="0"/>
                  </a:lnTo>
                  <a:close/>
                </a:path>
              </a:pathLst>
            </a:custGeom>
            <a:solidFill>
              <a:srgbClr val="CE1125"/>
            </a:solidFill>
          </p:spPr>
          <p:txBody>
            <a:bodyPr wrap="square" lIns="0" tIns="0" rIns="0" bIns="0" rtlCol="0"/>
            <a:lstStyle/>
            <a:p>
              <a:endParaRPr kern="0" dirty="0"/>
            </a:p>
          </p:txBody>
        </p:sp>
        <p:sp>
          <p:nvSpPr>
            <p:cNvPr id="6" name="object 6"/>
            <p:cNvSpPr/>
            <p:nvPr/>
          </p:nvSpPr>
          <p:spPr>
            <a:xfrm>
              <a:off x="6804850" y="2540634"/>
              <a:ext cx="1958339" cy="1682114"/>
            </a:xfrm>
            <a:custGeom>
              <a:avLst/>
              <a:gdLst/>
              <a:ahLst/>
              <a:cxnLst/>
              <a:rect l="l" t="t" r="r" b="b"/>
              <a:pathLst>
                <a:path w="1958340" h="1682114">
                  <a:moveTo>
                    <a:pt x="978947" y="0"/>
                  </a:moveTo>
                  <a:lnTo>
                    <a:pt x="954512" y="4095"/>
                  </a:lnTo>
                  <a:lnTo>
                    <a:pt x="933005" y="16382"/>
                  </a:lnTo>
                  <a:lnTo>
                    <a:pt x="605218" y="297814"/>
                  </a:lnTo>
                  <a:lnTo>
                    <a:pt x="520763" y="225298"/>
                  </a:lnTo>
                  <a:lnTo>
                    <a:pt x="649795" y="114173"/>
                  </a:lnTo>
                  <a:lnTo>
                    <a:pt x="128206" y="110236"/>
                  </a:lnTo>
                  <a:lnTo>
                    <a:pt x="132778" y="558291"/>
                  </a:lnTo>
                  <a:lnTo>
                    <a:pt x="262064" y="447166"/>
                  </a:lnTo>
                  <a:lnTo>
                    <a:pt x="346646" y="520064"/>
                  </a:lnTo>
                  <a:lnTo>
                    <a:pt x="18859" y="801497"/>
                  </a:lnTo>
                  <a:lnTo>
                    <a:pt x="4714" y="819836"/>
                  </a:lnTo>
                  <a:lnTo>
                    <a:pt x="0" y="840771"/>
                  </a:lnTo>
                  <a:lnTo>
                    <a:pt x="4714" y="861754"/>
                  </a:lnTo>
                  <a:lnTo>
                    <a:pt x="18859" y="880237"/>
                  </a:lnTo>
                  <a:lnTo>
                    <a:pt x="346646" y="1161669"/>
                  </a:lnTo>
                  <a:lnTo>
                    <a:pt x="431355" y="1089152"/>
                  </a:lnTo>
                  <a:lnTo>
                    <a:pt x="302069" y="978026"/>
                  </a:lnTo>
                  <a:lnTo>
                    <a:pt x="823658" y="974089"/>
                  </a:lnTo>
                  <a:lnTo>
                    <a:pt x="819086" y="1422145"/>
                  </a:lnTo>
                  <a:lnTo>
                    <a:pt x="689800" y="1311020"/>
                  </a:lnTo>
                  <a:lnTo>
                    <a:pt x="605218" y="1383919"/>
                  </a:lnTo>
                  <a:lnTo>
                    <a:pt x="933005" y="1665351"/>
                  </a:lnTo>
                  <a:lnTo>
                    <a:pt x="954512" y="1677495"/>
                  </a:lnTo>
                  <a:lnTo>
                    <a:pt x="978947" y="1681543"/>
                  </a:lnTo>
                  <a:lnTo>
                    <a:pt x="1003335" y="1677495"/>
                  </a:lnTo>
                  <a:lnTo>
                    <a:pt x="1024699" y="1665351"/>
                  </a:lnTo>
                  <a:lnTo>
                    <a:pt x="1938845" y="880237"/>
                  </a:lnTo>
                  <a:lnTo>
                    <a:pt x="1953133" y="861754"/>
                  </a:lnTo>
                  <a:lnTo>
                    <a:pt x="1957895" y="840771"/>
                  </a:lnTo>
                  <a:lnTo>
                    <a:pt x="1953133" y="819836"/>
                  </a:lnTo>
                  <a:lnTo>
                    <a:pt x="1938845" y="801497"/>
                  </a:lnTo>
                  <a:lnTo>
                    <a:pt x="1024699" y="16382"/>
                  </a:lnTo>
                  <a:lnTo>
                    <a:pt x="1003335" y="4095"/>
                  </a:lnTo>
                  <a:lnTo>
                    <a:pt x="978947" y="0"/>
                  </a:lnTo>
                  <a:close/>
                </a:path>
              </a:pathLst>
            </a:custGeom>
            <a:solidFill>
              <a:srgbClr val="6D2485"/>
            </a:solidFill>
          </p:spPr>
          <p:txBody>
            <a:bodyPr wrap="square" lIns="0" tIns="0" rIns="0" bIns="0" rtlCol="0"/>
            <a:lstStyle/>
            <a:p>
              <a:endParaRPr kern="0" dirty="0"/>
            </a:p>
          </p:txBody>
        </p:sp>
        <p:sp>
          <p:nvSpPr>
            <p:cNvPr id="7" name="object 7"/>
            <p:cNvSpPr/>
            <p:nvPr/>
          </p:nvSpPr>
          <p:spPr>
            <a:xfrm>
              <a:off x="5242083" y="1433290"/>
              <a:ext cx="2010410" cy="1830705"/>
            </a:xfrm>
            <a:custGeom>
              <a:avLst/>
              <a:gdLst/>
              <a:ahLst/>
              <a:cxnLst/>
              <a:rect l="l" t="t" r="r" b="b"/>
              <a:pathLst>
                <a:path w="2010409" h="1830704">
                  <a:moveTo>
                    <a:pt x="964406" y="0"/>
                  </a:moveTo>
                  <a:lnTo>
                    <a:pt x="918305" y="19716"/>
                  </a:lnTo>
                  <a:lnTo>
                    <a:pt x="17494" y="916209"/>
                  </a:lnTo>
                  <a:lnTo>
                    <a:pt x="0" y="959802"/>
                  </a:lnTo>
                  <a:lnTo>
                    <a:pt x="5814" y="982360"/>
                  </a:lnTo>
                  <a:lnTo>
                    <a:pt x="21177" y="1001680"/>
                  </a:lnTo>
                  <a:lnTo>
                    <a:pt x="371570" y="1293399"/>
                  </a:lnTo>
                  <a:lnTo>
                    <a:pt x="288385" y="1376203"/>
                  </a:lnTo>
                  <a:lnTo>
                    <a:pt x="150209" y="1261268"/>
                  </a:lnTo>
                  <a:lnTo>
                    <a:pt x="166846" y="1749329"/>
                  </a:lnTo>
                  <a:lnTo>
                    <a:pt x="702405" y="1721008"/>
                  </a:lnTo>
                  <a:lnTo>
                    <a:pt x="564356" y="1606073"/>
                  </a:lnTo>
                  <a:lnTo>
                    <a:pt x="647541" y="1523142"/>
                  </a:lnTo>
                  <a:lnTo>
                    <a:pt x="997934" y="1814861"/>
                  </a:lnTo>
                  <a:lnTo>
                    <a:pt x="1020419" y="1827121"/>
                  </a:lnTo>
                  <a:lnTo>
                    <a:pt x="1045606" y="1830450"/>
                  </a:lnTo>
                  <a:lnTo>
                    <a:pt x="1070389" y="1824970"/>
                  </a:lnTo>
                  <a:lnTo>
                    <a:pt x="1091660" y="1810797"/>
                  </a:lnTo>
                  <a:lnTo>
                    <a:pt x="1414875" y="1489106"/>
                  </a:lnTo>
                  <a:lnTo>
                    <a:pt x="1324578" y="1414049"/>
                  </a:lnTo>
                  <a:lnTo>
                    <a:pt x="1197197" y="1540541"/>
                  </a:lnTo>
                  <a:lnTo>
                    <a:pt x="1170527" y="1053115"/>
                  </a:lnTo>
                  <a:lnTo>
                    <a:pt x="1706594" y="1033938"/>
                  </a:lnTo>
                  <a:lnTo>
                    <a:pt x="1579086" y="1160430"/>
                  </a:lnTo>
                  <a:lnTo>
                    <a:pt x="1669383" y="1235868"/>
                  </a:lnTo>
                  <a:lnTo>
                    <a:pt x="1992598" y="914177"/>
                  </a:lnTo>
                  <a:lnTo>
                    <a:pt x="2006218" y="893591"/>
                  </a:lnTo>
                  <a:lnTo>
                    <a:pt x="2010028" y="870648"/>
                  </a:lnTo>
                  <a:lnTo>
                    <a:pt x="2004171" y="848133"/>
                  </a:lnTo>
                  <a:lnTo>
                    <a:pt x="1988788" y="828833"/>
                  </a:lnTo>
                  <a:lnTo>
                    <a:pt x="1012031" y="15525"/>
                  </a:lnTo>
                  <a:lnTo>
                    <a:pt x="989564" y="3286"/>
                  </a:lnTo>
                  <a:lnTo>
                    <a:pt x="964406" y="0"/>
                  </a:lnTo>
                  <a:close/>
                </a:path>
              </a:pathLst>
            </a:custGeom>
            <a:solidFill>
              <a:srgbClr val="FF7700"/>
            </a:solidFill>
          </p:spPr>
          <p:txBody>
            <a:bodyPr wrap="square" lIns="0" tIns="0" rIns="0" bIns="0" rtlCol="0"/>
            <a:lstStyle/>
            <a:p>
              <a:endParaRPr kern="0" dirty="0"/>
            </a:p>
          </p:txBody>
        </p:sp>
      </p:grpSp>
      <p:sp>
        <p:nvSpPr>
          <p:cNvPr id="8" name="object 8"/>
          <p:cNvSpPr txBox="1"/>
          <p:nvPr/>
        </p:nvSpPr>
        <p:spPr>
          <a:xfrm>
            <a:off x="5446490" y="1909572"/>
            <a:ext cx="999490" cy="473075"/>
          </a:xfrm>
          <a:prstGeom prst="rect">
            <a:avLst/>
          </a:prstGeom>
        </p:spPr>
        <p:txBody>
          <a:bodyPr vert="horz" wrap="square" lIns="0" tIns="16510" rIns="0" bIns="0" rtlCol="0">
            <a:spAutoFit/>
          </a:bodyPr>
          <a:lstStyle/>
          <a:p>
            <a:pPr marL="12700">
              <a:lnSpc>
                <a:spcPct val="100000"/>
              </a:lnSpc>
              <a:spcBef>
                <a:spcPts val="130"/>
              </a:spcBef>
            </a:pPr>
            <a:r>
              <a:rPr lang="cs-CZ" sz="2900" b="1" dirty="0">
                <a:solidFill>
                  <a:srgbClr val="FFFFFF"/>
                </a:solidFill>
                <a:latin typeface="Arial"/>
                <a:cs typeface="Arial"/>
              </a:rPr>
              <a:t>Místo</a:t>
            </a:r>
          </a:p>
        </p:txBody>
      </p:sp>
      <p:sp>
        <p:nvSpPr>
          <p:cNvPr id="23" name="object 23"/>
          <p:cNvSpPr txBox="1">
            <a:spLocks noGrp="1"/>
          </p:cNvSpPr>
          <p:nvPr>
            <p:ph type="sldNum" sz="quarter" idx="7"/>
          </p:nvPr>
        </p:nvSpPr>
        <p:spPr>
          <a:xfrm>
            <a:off x="329945" y="6591248"/>
            <a:ext cx="201929" cy="125675"/>
          </a:xfrm>
          <a:prstGeom prst="rect">
            <a:avLst/>
          </a:prstGeom>
        </p:spPr>
        <p:txBody>
          <a:bodyPr vert="horz" wrap="square" lIns="0" tIns="2540" rIns="0" bIns="0" rtlCol="0">
            <a:spAutoFit/>
          </a:bodyPr>
          <a:lstStyle/>
          <a:p>
            <a:pPr marL="38100">
              <a:lnSpc>
                <a:spcPct val="100000"/>
              </a:lnSpc>
              <a:spcBef>
                <a:spcPts val="20"/>
              </a:spcBef>
            </a:pPr>
            <a:fld id="{81D60167-4931-47E6-BA6A-407CBD079E47}" type="slidenum">
              <a:rPr kern="0" dirty="0"/>
              <a:t>11</a:t>
            </a:fld>
            <a:endParaRPr kern="0" dirty="0"/>
          </a:p>
        </p:txBody>
      </p:sp>
      <p:sp>
        <p:nvSpPr>
          <p:cNvPr id="24" name="object 24"/>
          <p:cNvSpPr txBox="1">
            <a:spLocks noGrp="1"/>
          </p:cNvSpPr>
          <p:nvPr>
            <p:ph type="ftr" sz="quarter" idx="5"/>
          </p:nvPr>
        </p:nvSpPr>
        <p:spPr>
          <a:xfrm>
            <a:off x="632968" y="6601344"/>
            <a:ext cx="1023619" cy="106439"/>
          </a:xfrm>
          <a:prstGeom prst="rect">
            <a:avLst/>
          </a:prstGeom>
        </p:spPr>
        <p:txBody>
          <a:bodyPr vert="horz" wrap="square" lIns="0" tIns="6350" rIns="0" bIns="0" rtlCol="0">
            <a:spAutoFit/>
          </a:bodyPr>
          <a:lstStyle/>
          <a:p>
            <a:pPr marL="12700">
              <a:lnSpc>
                <a:spcPct val="100000"/>
              </a:lnSpc>
              <a:spcBef>
                <a:spcPts val="50"/>
              </a:spcBef>
            </a:pPr>
            <a:r>
              <a:rPr lang="cs-CZ" dirty="0"/>
              <a:t>© Copyright 2019 Dell Inc.</a:t>
            </a:r>
          </a:p>
        </p:txBody>
      </p:sp>
      <p:sp>
        <p:nvSpPr>
          <p:cNvPr id="9" name="object 9"/>
          <p:cNvSpPr txBox="1"/>
          <p:nvPr/>
        </p:nvSpPr>
        <p:spPr>
          <a:xfrm>
            <a:off x="6799548" y="3005582"/>
            <a:ext cx="1516380" cy="473075"/>
          </a:xfrm>
          <a:prstGeom prst="rect">
            <a:avLst/>
          </a:prstGeom>
        </p:spPr>
        <p:txBody>
          <a:bodyPr vert="horz" wrap="square" lIns="0" tIns="16510" rIns="0" bIns="0" rtlCol="0">
            <a:spAutoFit/>
          </a:bodyPr>
          <a:lstStyle/>
          <a:p>
            <a:pPr marL="12700">
              <a:lnSpc>
                <a:spcPct val="100000"/>
              </a:lnSpc>
              <a:spcBef>
                <a:spcPts val="130"/>
              </a:spcBef>
            </a:pPr>
            <a:r>
              <a:rPr lang="cs-CZ" sz="2900" b="1" dirty="0">
                <a:solidFill>
                  <a:srgbClr val="FFFFFF"/>
                </a:solidFill>
                <a:latin typeface="Arial"/>
                <a:cs typeface="Arial"/>
              </a:rPr>
              <a:t>Účel</a:t>
            </a:r>
          </a:p>
        </p:txBody>
      </p:sp>
      <p:sp>
        <p:nvSpPr>
          <p:cNvPr id="10" name="object 10"/>
          <p:cNvSpPr txBox="1"/>
          <p:nvPr/>
        </p:nvSpPr>
        <p:spPr>
          <a:xfrm>
            <a:off x="3891502" y="3239770"/>
            <a:ext cx="1247775" cy="473075"/>
          </a:xfrm>
          <a:prstGeom prst="rect">
            <a:avLst/>
          </a:prstGeom>
        </p:spPr>
        <p:txBody>
          <a:bodyPr vert="horz" wrap="square" lIns="0" tIns="16510" rIns="0" bIns="0" rtlCol="0">
            <a:spAutoFit/>
          </a:bodyPr>
          <a:lstStyle/>
          <a:p>
            <a:pPr marL="12700">
              <a:lnSpc>
                <a:spcPct val="100000"/>
              </a:lnSpc>
              <a:spcBef>
                <a:spcPts val="130"/>
              </a:spcBef>
            </a:pPr>
            <a:r>
              <a:rPr lang="cs-CZ" sz="2900" b="1" dirty="0">
                <a:solidFill>
                  <a:srgbClr val="FFFFFF"/>
                </a:solidFill>
                <a:latin typeface="Arial"/>
                <a:cs typeface="Arial"/>
              </a:rPr>
              <a:t>Lidé</a:t>
            </a:r>
          </a:p>
        </p:txBody>
      </p:sp>
      <p:sp>
        <p:nvSpPr>
          <p:cNvPr id="11" name="object 11"/>
          <p:cNvSpPr txBox="1"/>
          <p:nvPr/>
        </p:nvSpPr>
        <p:spPr>
          <a:xfrm>
            <a:off x="5350225" y="4319523"/>
            <a:ext cx="1581911" cy="473075"/>
          </a:xfrm>
          <a:prstGeom prst="rect">
            <a:avLst/>
          </a:prstGeom>
        </p:spPr>
        <p:txBody>
          <a:bodyPr vert="horz" wrap="square" lIns="0" tIns="17145" rIns="0" bIns="0" rtlCol="0">
            <a:spAutoFit/>
          </a:bodyPr>
          <a:lstStyle/>
          <a:p>
            <a:pPr marL="12700">
              <a:lnSpc>
                <a:spcPct val="100000"/>
              </a:lnSpc>
              <a:spcBef>
                <a:spcPts val="135"/>
              </a:spcBef>
            </a:pPr>
            <a:r>
              <a:rPr lang="cs-CZ" sz="2900" b="1" dirty="0">
                <a:solidFill>
                  <a:srgbClr val="FFFFFF"/>
                </a:solidFill>
                <a:latin typeface="Arial"/>
                <a:cs typeface="Arial"/>
              </a:rPr>
              <a:t>Výrobek</a:t>
            </a:r>
          </a:p>
        </p:txBody>
      </p:sp>
      <p:sp>
        <p:nvSpPr>
          <p:cNvPr id="12" name="object 12"/>
          <p:cNvSpPr txBox="1"/>
          <p:nvPr/>
        </p:nvSpPr>
        <p:spPr>
          <a:xfrm>
            <a:off x="7722869" y="905509"/>
            <a:ext cx="2872105" cy="227626"/>
          </a:xfrm>
          <a:prstGeom prst="rect">
            <a:avLst/>
          </a:prstGeom>
        </p:spPr>
        <p:txBody>
          <a:bodyPr vert="horz" wrap="square" lIns="0" tIns="12065" rIns="0" bIns="0" rtlCol="0">
            <a:spAutoFit/>
          </a:bodyPr>
          <a:lstStyle/>
          <a:p>
            <a:pPr marL="12700">
              <a:lnSpc>
                <a:spcPct val="100000"/>
              </a:lnSpc>
              <a:spcBef>
                <a:spcPts val="95"/>
              </a:spcBef>
            </a:pPr>
            <a:r>
              <a:rPr lang="cs-CZ" sz="1400" b="1" dirty="0">
                <a:solidFill>
                  <a:srgbClr val="FF7700"/>
                </a:solidFill>
                <a:latin typeface="Arial"/>
                <a:cs typeface="Arial"/>
              </a:rPr>
              <a:t>Místo - Kam produkty směřují?</a:t>
            </a:r>
          </a:p>
        </p:txBody>
      </p:sp>
      <p:sp>
        <p:nvSpPr>
          <p:cNvPr id="13" name="object 13"/>
          <p:cNvSpPr txBox="1"/>
          <p:nvPr/>
        </p:nvSpPr>
        <p:spPr>
          <a:xfrm>
            <a:off x="7722869" y="1118870"/>
            <a:ext cx="4355847" cy="382156"/>
          </a:xfrm>
          <a:prstGeom prst="rect">
            <a:avLst/>
          </a:prstGeom>
        </p:spPr>
        <p:txBody>
          <a:bodyPr vert="horz" wrap="square" lIns="0" tIns="12700" rIns="0" bIns="0" rtlCol="0">
            <a:spAutoFit/>
          </a:bodyPr>
          <a:lstStyle/>
          <a:p>
            <a:pPr marL="298450" marR="5080" indent="-285750">
              <a:lnSpc>
                <a:spcPct val="100000"/>
              </a:lnSpc>
              <a:spcBef>
                <a:spcPts val="100"/>
              </a:spcBef>
              <a:buChar char="•"/>
              <a:tabLst>
                <a:tab pos="297815" algn="l"/>
                <a:tab pos="298450" algn="l"/>
              </a:tabLst>
            </a:pPr>
            <a:r>
              <a:rPr lang="cs-CZ" sz="1200" dirty="0">
                <a:solidFill>
                  <a:srgbClr val="444444"/>
                </a:solidFill>
                <a:latin typeface="Arial"/>
                <a:cs typeface="Arial"/>
              </a:rPr>
              <a:t>Společnosti se sídlem v zakázané zemi nebo pobočky umístěné v zahraničí v zemi, která není zakázaná.</a:t>
            </a:r>
          </a:p>
        </p:txBody>
      </p:sp>
      <p:sp>
        <p:nvSpPr>
          <p:cNvPr id="14" name="object 14"/>
          <p:cNvSpPr txBox="1"/>
          <p:nvPr/>
        </p:nvSpPr>
        <p:spPr>
          <a:xfrm>
            <a:off x="7722869" y="1484629"/>
            <a:ext cx="4359910" cy="1122680"/>
          </a:xfrm>
          <a:prstGeom prst="rect">
            <a:avLst/>
          </a:prstGeom>
        </p:spPr>
        <p:txBody>
          <a:bodyPr vert="horz" wrap="square" lIns="0" tIns="12700" rIns="0" bIns="0" rtlCol="0">
            <a:spAutoFit/>
          </a:bodyPr>
          <a:lstStyle/>
          <a:p>
            <a:pPr marL="241300" marR="5080" indent="-228600">
              <a:lnSpc>
                <a:spcPct val="100000"/>
              </a:lnSpc>
              <a:spcBef>
                <a:spcPts val="100"/>
              </a:spcBef>
              <a:buChar char="•"/>
              <a:tabLst>
                <a:tab pos="240665" algn="l"/>
                <a:tab pos="241300" algn="l"/>
              </a:tabLst>
            </a:pPr>
            <a:r>
              <a:rPr lang="cs-CZ" sz="1200" dirty="0">
                <a:solidFill>
                  <a:srgbClr val="444444"/>
                </a:solidFill>
                <a:latin typeface="Arial"/>
                <a:cs typeface="Arial"/>
              </a:rPr>
              <a:t>Termíny dodání jsou nejasné, přepravní trasy jsou okružní, konečným místem určení je tradiční překladiště.</a:t>
            </a:r>
          </a:p>
          <a:p>
            <a:pPr marL="241300" marR="344805" indent="-228600">
              <a:lnSpc>
                <a:spcPct val="100000"/>
              </a:lnSpc>
              <a:buChar char="•"/>
              <a:tabLst>
                <a:tab pos="240665" algn="l"/>
                <a:tab pos="241300" algn="l"/>
              </a:tabLst>
            </a:pPr>
            <a:r>
              <a:rPr lang="cs-CZ" sz="1200" dirty="0">
                <a:solidFill>
                  <a:srgbClr val="444444"/>
                </a:solidFill>
                <a:latin typeface="Arial"/>
                <a:cs typeface="Arial"/>
              </a:rPr>
              <a:t>Zákazník používá jako svoji doručovací adresu PO Box nebo UPS Store.</a:t>
            </a:r>
          </a:p>
          <a:p>
            <a:pPr marL="241300" marR="108585" indent="-228600">
              <a:lnSpc>
                <a:spcPct val="100000"/>
              </a:lnSpc>
              <a:buChar char="•"/>
              <a:tabLst>
                <a:tab pos="240665" algn="l"/>
                <a:tab pos="241300" algn="l"/>
              </a:tabLst>
            </a:pPr>
            <a:r>
              <a:rPr lang="cs-CZ" sz="1200" dirty="0">
                <a:solidFill>
                  <a:srgbClr val="444444"/>
                </a:solidFill>
                <a:latin typeface="Arial"/>
                <a:cs typeface="Arial"/>
              </a:rPr>
              <a:t>Jako místo určení produktu je uveden speditér, nebo zákazník uvedl, že využije speditérskou firmu.</a:t>
            </a:r>
          </a:p>
        </p:txBody>
      </p:sp>
      <p:sp>
        <p:nvSpPr>
          <p:cNvPr id="15" name="object 15"/>
          <p:cNvSpPr txBox="1"/>
          <p:nvPr/>
        </p:nvSpPr>
        <p:spPr>
          <a:xfrm>
            <a:off x="7722869" y="4268174"/>
            <a:ext cx="4164331" cy="227626"/>
          </a:xfrm>
          <a:prstGeom prst="rect">
            <a:avLst/>
          </a:prstGeom>
        </p:spPr>
        <p:txBody>
          <a:bodyPr vert="horz" wrap="square" lIns="0" tIns="12065" rIns="0" bIns="0" rtlCol="0">
            <a:spAutoFit/>
          </a:bodyPr>
          <a:lstStyle/>
          <a:p>
            <a:pPr marL="12700">
              <a:lnSpc>
                <a:spcPct val="100000"/>
              </a:lnSpc>
              <a:spcBef>
                <a:spcPts val="95"/>
              </a:spcBef>
            </a:pPr>
            <a:r>
              <a:rPr lang="cs-CZ" sz="1400" b="1" dirty="0">
                <a:solidFill>
                  <a:srgbClr val="6D2485"/>
                </a:solidFill>
                <a:latin typeface="Arial"/>
                <a:cs typeface="Arial"/>
              </a:rPr>
              <a:t>Účel - Jak budou naše produkty používány?</a:t>
            </a:r>
          </a:p>
        </p:txBody>
      </p:sp>
      <p:sp>
        <p:nvSpPr>
          <p:cNvPr id="16" name="object 16"/>
          <p:cNvSpPr txBox="1"/>
          <p:nvPr/>
        </p:nvSpPr>
        <p:spPr>
          <a:xfrm>
            <a:off x="7722869" y="4495800"/>
            <a:ext cx="4413250" cy="1488440"/>
          </a:xfrm>
          <a:prstGeom prst="rect">
            <a:avLst/>
          </a:prstGeom>
        </p:spPr>
        <p:txBody>
          <a:bodyPr vert="horz" wrap="square" lIns="0" tIns="12700" rIns="0" bIns="0" rtlCol="0">
            <a:spAutoFit/>
          </a:bodyPr>
          <a:lstStyle/>
          <a:p>
            <a:pPr marL="184150" marR="5080" indent="-171450">
              <a:lnSpc>
                <a:spcPct val="100000"/>
              </a:lnSpc>
              <a:spcBef>
                <a:spcPts val="100"/>
              </a:spcBef>
              <a:buChar char="•"/>
              <a:tabLst>
                <a:tab pos="184150" algn="l"/>
              </a:tabLst>
            </a:pPr>
            <a:r>
              <a:rPr lang="cs-CZ" sz="1200" dirty="0">
                <a:solidFill>
                  <a:srgbClr val="444444"/>
                </a:solidFill>
                <a:latin typeface="Arial"/>
                <a:cs typeface="Arial"/>
              </a:rPr>
              <a:t>Omezení koncového použití - Pro prodej jednotlivcům nebo subjektům, kteří nakupují produkty nebo služby pro některé ze zakázaných koncových použití, může být vyžadována vývozní licence vydaná vládou USA.</a:t>
            </a:r>
          </a:p>
          <a:p>
            <a:pPr marL="184150" marR="38735" indent="-171450">
              <a:lnSpc>
                <a:spcPct val="100000"/>
              </a:lnSpc>
              <a:buChar char="•"/>
              <a:tabLst>
                <a:tab pos="184150" algn="l"/>
              </a:tabLst>
            </a:pPr>
            <a:r>
              <a:rPr lang="cs-CZ" sz="1200" dirty="0">
                <a:solidFill>
                  <a:srgbClr val="444444"/>
                </a:solidFill>
                <a:latin typeface="Arial"/>
                <a:cs typeface="Arial"/>
              </a:rPr>
              <a:t>Zákazník se zdráhá poskytnout informace o koncovém použití položky.</a:t>
            </a:r>
          </a:p>
          <a:p>
            <a:pPr marL="184150" indent="-171450">
              <a:lnSpc>
                <a:spcPct val="100000"/>
              </a:lnSpc>
              <a:buChar char="•"/>
              <a:tabLst>
                <a:tab pos="184150" algn="l"/>
              </a:tabLst>
            </a:pPr>
            <a:r>
              <a:rPr lang="cs-CZ" sz="1200" dirty="0">
                <a:solidFill>
                  <a:srgbClr val="444444"/>
                </a:solidFill>
                <a:latin typeface="Arial"/>
                <a:cs typeface="Arial"/>
              </a:rPr>
              <a:t>Možnosti produktu neodpovídají předmětu obchodní činnosti kupujícího.</a:t>
            </a:r>
          </a:p>
          <a:p>
            <a:pPr marL="184150" marR="240029" indent="-171450">
              <a:lnSpc>
                <a:spcPct val="100000"/>
              </a:lnSpc>
              <a:buChar char="•"/>
              <a:tabLst>
                <a:tab pos="184150" algn="l"/>
              </a:tabLst>
            </a:pPr>
            <a:r>
              <a:rPr lang="cs-CZ" sz="1200" dirty="0">
                <a:solidFill>
                  <a:srgbClr val="444444"/>
                </a:solidFill>
                <a:latin typeface="Arial"/>
                <a:cs typeface="Arial"/>
              </a:rPr>
              <a:t>Zákazníkem je spediční nebo všeobecná obchodní společnost se sídlem v tradičním překladišti.</a:t>
            </a:r>
          </a:p>
        </p:txBody>
      </p:sp>
      <p:sp>
        <p:nvSpPr>
          <p:cNvPr id="17" name="object 17"/>
          <p:cNvSpPr txBox="1"/>
          <p:nvPr/>
        </p:nvSpPr>
        <p:spPr>
          <a:xfrm>
            <a:off x="113284" y="4141470"/>
            <a:ext cx="3757295" cy="227626"/>
          </a:xfrm>
          <a:prstGeom prst="rect">
            <a:avLst/>
          </a:prstGeom>
        </p:spPr>
        <p:txBody>
          <a:bodyPr vert="horz" wrap="square" lIns="0" tIns="12065" rIns="0" bIns="0" rtlCol="0">
            <a:spAutoFit/>
          </a:bodyPr>
          <a:lstStyle/>
          <a:p>
            <a:pPr marL="12700">
              <a:lnSpc>
                <a:spcPct val="100000"/>
              </a:lnSpc>
              <a:spcBef>
                <a:spcPts val="95"/>
              </a:spcBef>
            </a:pPr>
            <a:r>
              <a:rPr lang="cs-CZ" sz="1400" b="1" dirty="0">
                <a:solidFill>
                  <a:srgbClr val="CE1125"/>
                </a:solidFill>
                <a:latin typeface="Arial"/>
                <a:cs typeface="Arial"/>
              </a:rPr>
              <a:t>Produkt - Jaký produkt je požadován?</a:t>
            </a:r>
          </a:p>
        </p:txBody>
      </p:sp>
      <p:sp>
        <p:nvSpPr>
          <p:cNvPr id="18" name="object 18"/>
          <p:cNvSpPr txBox="1"/>
          <p:nvPr/>
        </p:nvSpPr>
        <p:spPr>
          <a:xfrm>
            <a:off x="113284" y="4354829"/>
            <a:ext cx="4022090" cy="1489075"/>
          </a:xfrm>
          <a:prstGeom prst="rect">
            <a:avLst/>
          </a:prstGeom>
        </p:spPr>
        <p:txBody>
          <a:bodyPr vert="horz" wrap="square" lIns="0" tIns="12700" rIns="0" bIns="0" rtlCol="0">
            <a:spAutoFit/>
          </a:bodyPr>
          <a:lstStyle/>
          <a:p>
            <a:pPr marL="241300" marR="17145" indent="-228600">
              <a:lnSpc>
                <a:spcPct val="100000"/>
              </a:lnSpc>
              <a:spcBef>
                <a:spcPts val="100"/>
              </a:spcBef>
              <a:buChar char="•"/>
              <a:tabLst>
                <a:tab pos="240665" algn="l"/>
                <a:tab pos="241300" algn="l"/>
              </a:tabLst>
            </a:pPr>
            <a:r>
              <a:rPr lang="cs-CZ" sz="1200" dirty="0">
                <a:solidFill>
                  <a:srgbClr val="444444"/>
                </a:solidFill>
                <a:latin typeface="Arial"/>
                <a:cs typeface="Arial"/>
              </a:rPr>
              <a:t>K některým produktům společnosti Dell se vyžadují </a:t>
            </a:r>
            <a:r>
              <a:rPr lang="cs-CZ" sz="1200" b="1" dirty="0">
                <a:solidFill>
                  <a:srgbClr val="444444"/>
                </a:solidFill>
                <a:latin typeface="Arial"/>
                <a:cs typeface="Arial"/>
              </a:rPr>
              <a:t>vývozní nebo dovozní licence</a:t>
            </a:r>
            <a:r>
              <a:rPr lang="cs-CZ" sz="1200" dirty="0">
                <a:solidFill>
                  <a:srgbClr val="444444"/>
                </a:solidFill>
                <a:latin typeface="Arial"/>
                <a:cs typeface="Arial"/>
              </a:rPr>
              <a:t>. Patří mezi ně produkty s pokročilými šifrovacími schopnostmi nebo produkty speciálně navržené či upravené pro konečné použití v letectví/obraně.</a:t>
            </a:r>
          </a:p>
          <a:p>
            <a:pPr marL="241300" marR="5080" indent="-228600">
              <a:lnSpc>
                <a:spcPct val="100000"/>
              </a:lnSpc>
              <a:buChar char="•"/>
              <a:tabLst>
                <a:tab pos="240665" algn="l"/>
                <a:tab pos="241300" algn="l"/>
              </a:tabLst>
            </a:pPr>
            <a:r>
              <a:rPr lang="cs-CZ" sz="1200" dirty="0">
                <a:solidFill>
                  <a:srgbClr val="444444"/>
                </a:solidFill>
                <a:latin typeface="Arial"/>
                <a:cs typeface="Arial"/>
              </a:rPr>
              <a:t>Objednané zboží není slučitelné s technickou úrovní země, do které je dodáváno, jako např. výrobní zařízení na polovodiče dodávané do země, která nemá žádný polovodičový průmysl.</a:t>
            </a:r>
          </a:p>
        </p:txBody>
      </p:sp>
      <p:sp>
        <p:nvSpPr>
          <p:cNvPr id="19" name="object 19"/>
          <p:cNvSpPr txBox="1"/>
          <p:nvPr/>
        </p:nvSpPr>
        <p:spPr>
          <a:xfrm>
            <a:off x="113284" y="905509"/>
            <a:ext cx="3786504" cy="227626"/>
          </a:xfrm>
          <a:prstGeom prst="rect">
            <a:avLst/>
          </a:prstGeom>
        </p:spPr>
        <p:txBody>
          <a:bodyPr vert="horz" wrap="square" lIns="0" tIns="12065" rIns="0" bIns="0" rtlCol="0">
            <a:spAutoFit/>
          </a:bodyPr>
          <a:lstStyle/>
          <a:p>
            <a:pPr marL="12700">
              <a:lnSpc>
                <a:spcPct val="100000"/>
              </a:lnSpc>
              <a:spcBef>
                <a:spcPts val="95"/>
              </a:spcBef>
            </a:pPr>
            <a:r>
              <a:rPr lang="cs-CZ" sz="1400" b="1" dirty="0">
                <a:solidFill>
                  <a:srgbClr val="79B800"/>
                </a:solidFill>
                <a:latin typeface="Arial"/>
                <a:cs typeface="Arial"/>
              </a:rPr>
              <a:t>Lidé - Kdo se podílí na transakci?</a:t>
            </a:r>
          </a:p>
        </p:txBody>
      </p:sp>
      <p:sp>
        <p:nvSpPr>
          <p:cNvPr id="20" name="object 20"/>
          <p:cNvSpPr txBox="1"/>
          <p:nvPr/>
        </p:nvSpPr>
        <p:spPr>
          <a:xfrm>
            <a:off x="113284" y="1118870"/>
            <a:ext cx="3997325" cy="756920"/>
          </a:xfrm>
          <a:prstGeom prst="rect">
            <a:avLst/>
          </a:prstGeom>
        </p:spPr>
        <p:txBody>
          <a:bodyPr vert="horz" wrap="square" lIns="0" tIns="12700" rIns="0" bIns="0" rtlCol="0">
            <a:spAutoFit/>
          </a:bodyPr>
          <a:lstStyle/>
          <a:p>
            <a:pPr marL="241300" marR="5080" indent="-228600" algn="just">
              <a:lnSpc>
                <a:spcPct val="100000"/>
              </a:lnSpc>
              <a:spcBef>
                <a:spcPts val="100"/>
              </a:spcBef>
              <a:buChar char="•"/>
              <a:tabLst>
                <a:tab pos="241300" algn="l"/>
              </a:tabLst>
            </a:pPr>
            <a:r>
              <a:rPr lang="cs-CZ" sz="1200" dirty="0">
                <a:solidFill>
                  <a:srgbClr val="444444"/>
                </a:solidFill>
                <a:latin typeface="Arial"/>
                <a:cs typeface="Arial"/>
              </a:rPr>
              <a:t>Jakékoli spojení s osobou uvedenou na vládním seznamu zakázaných stran, s osobou v zakázané zemi (např. Írán) nebo s bankou v zakázané zemi.</a:t>
            </a:r>
          </a:p>
          <a:p>
            <a:pPr marL="241300" indent="-228600" algn="just">
              <a:lnSpc>
                <a:spcPct val="100000"/>
              </a:lnSpc>
              <a:buChar char="•"/>
              <a:tabLst>
                <a:tab pos="241300" algn="l"/>
              </a:tabLst>
            </a:pPr>
            <a:r>
              <a:rPr lang="cs-CZ" sz="1200" dirty="0">
                <a:solidFill>
                  <a:srgbClr val="444444"/>
                </a:solidFill>
                <a:latin typeface="Arial"/>
                <a:cs typeface="Arial"/>
              </a:rPr>
              <a:t>Zákazník:</a:t>
            </a:r>
          </a:p>
        </p:txBody>
      </p:sp>
      <p:sp>
        <p:nvSpPr>
          <p:cNvPr id="21" name="object 21"/>
          <p:cNvSpPr txBox="1"/>
          <p:nvPr/>
        </p:nvSpPr>
        <p:spPr>
          <a:xfrm>
            <a:off x="296163" y="1851151"/>
            <a:ext cx="3924935" cy="1551707"/>
          </a:xfrm>
          <a:prstGeom prst="rect">
            <a:avLst/>
          </a:prstGeom>
        </p:spPr>
        <p:txBody>
          <a:bodyPr vert="horz" wrap="square" lIns="0" tIns="12700" rIns="0" bIns="0" rtlCol="0">
            <a:spAutoFit/>
          </a:bodyPr>
          <a:lstStyle/>
          <a:p>
            <a:pPr marL="194945" marR="219710" indent="-182880">
              <a:lnSpc>
                <a:spcPct val="100000"/>
              </a:lnSpc>
              <a:spcBef>
                <a:spcPts val="100"/>
              </a:spcBef>
              <a:buChar char="–"/>
              <a:tabLst>
                <a:tab pos="195580" algn="l"/>
              </a:tabLst>
            </a:pPr>
            <a:r>
              <a:rPr lang="cs-CZ" sz="1000" dirty="0">
                <a:solidFill>
                  <a:srgbClr val="444444"/>
                </a:solidFill>
                <a:latin typeface="Arial"/>
                <a:cs typeface="Arial"/>
              </a:rPr>
              <a:t>název obsahuje slova o zakázané zemi v názvu (např. Syrian Airlines).</a:t>
            </a:r>
          </a:p>
          <a:p>
            <a:pPr marL="194945" marR="5080" indent="-182880">
              <a:lnSpc>
                <a:spcPct val="100000"/>
              </a:lnSpc>
              <a:buChar char="–"/>
              <a:tabLst>
                <a:tab pos="195580" algn="l"/>
              </a:tabLst>
            </a:pPr>
            <a:r>
              <a:rPr lang="cs-CZ" sz="1000" dirty="0">
                <a:solidFill>
                  <a:srgbClr val="444444"/>
                </a:solidFill>
                <a:latin typeface="Arial"/>
                <a:cs typeface="Arial"/>
              </a:rPr>
              <a:t>chce využít státní banku zakázané země (např. pobočku Bank of Saderat v Paříži).</a:t>
            </a:r>
          </a:p>
          <a:p>
            <a:pPr marL="194945" marR="89535" indent="-182880">
              <a:lnSpc>
                <a:spcPct val="100000"/>
              </a:lnSpc>
              <a:buChar char="–"/>
              <a:tabLst>
                <a:tab pos="195580" algn="l"/>
              </a:tabLst>
            </a:pPr>
            <a:r>
              <a:rPr lang="cs-CZ" sz="1000" dirty="0">
                <a:solidFill>
                  <a:srgbClr val="444444"/>
                </a:solidFill>
                <a:latin typeface="Arial"/>
                <a:cs typeface="Arial"/>
              </a:rPr>
              <a:t>je ochoten zaplatit za velmi drahou položku v hotovosti v případě, kdy by podmínky prodeje obvykle vyžadovaly jiné financování.</a:t>
            </a:r>
          </a:p>
          <a:p>
            <a:pPr marL="195580" indent="-182880">
              <a:lnSpc>
                <a:spcPct val="100000"/>
              </a:lnSpc>
              <a:buChar char="–"/>
              <a:tabLst>
                <a:tab pos="195580" algn="l"/>
              </a:tabLst>
            </a:pPr>
            <a:r>
              <a:rPr lang="cs-CZ" sz="1000" dirty="0">
                <a:solidFill>
                  <a:srgbClr val="444444"/>
                </a:solidFill>
                <a:latin typeface="Arial"/>
                <a:cs typeface="Arial"/>
              </a:rPr>
              <a:t>žádá o vynechání údajů nebo změnu údajů na fakturách.</a:t>
            </a:r>
          </a:p>
          <a:p>
            <a:pPr marL="195580" indent="-182880">
              <a:lnSpc>
                <a:spcPct val="100000"/>
              </a:lnSpc>
              <a:buChar char="–"/>
              <a:tabLst>
                <a:tab pos="195580" algn="l"/>
              </a:tabLst>
            </a:pPr>
            <a:r>
              <a:rPr lang="cs-CZ" sz="1000" dirty="0">
                <a:solidFill>
                  <a:srgbClr val="444444"/>
                </a:solidFill>
                <a:latin typeface="Arial"/>
                <a:cs typeface="Arial"/>
              </a:rPr>
              <a:t>žádá o zachování anonymity nebo není ochoten poskytnout doklady k ověření totožnosti.</a:t>
            </a:r>
          </a:p>
        </p:txBody>
      </p:sp>
      <p:sp>
        <p:nvSpPr>
          <p:cNvPr id="22" name="object 22"/>
          <p:cNvSpPr txBox="1"/>
          <p:nvPr/>
        </p:nvSpPr>
        <p:spPr>
          <a:xfrm>
            <a:off x="113284" y="3418840"/>
            <a:ext cx="3252470" cy="391160"/>
          </a:xfrm>
          <a:prstGeom prst="rect">
            <a:avLst/>
          </a:prstGeom>
        </p:spPr>
        <p:txBody>
          <a:bodyPr vert="horz" wrap="square" lIns="0" tIns="12700" rIns="0" bIns="0" rtlCol="0">
            <a:spAutoFit/>
          </a:bodyPr>
          <a:lstStyle/>
          <a:p>
            <a:pPr marL="241300" marR="5080" indent="-228600">
              <a:lnSpc>
                <a:spcPct val="100000"/>
              </a:lnSpc>
              <a:spcBef>
                <a:spcPts val="100"/>
              </a:spcBef>
              <a:buChar char="•"/>
              <a:tabLst>
                <a:tab pos="240665" algn="l"/>
                <a:tab pos="241300" algn="l"/>
              </a:tabLst>
            </a:pPr>
            <a:r>
              <a:rPr lang="cs-CZ" sz="1200" dirty="0">
                <a:solidFill>
                  <a:srgbClr val="444444"/>
                </a:solidFill>
                <a:latin typeface="Arial"/>
                <a:cs typeface="Arial"/>
              </a:rPr>
              <a:t>Zákazník odmítá rutinní instalaci, školení nebo služby údržby.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239522"/>
            <a:ext cx="6642100" cy="443711"/>
          </a:xfrm>
          <a:prstGeom prst="rect">
            <a:avLst/>
          </a:prstGeom>
        </p:spPr>
        <p:txBody>
          <a:bodyPr vert="horz" wrap="square" lIns="0" tIns="12700" rIns="0" bIns="0" rtlCol="0">
            <a:spAutoFit/>
          </a:bodyPr>
          <a:lstStyle/>
          <a:p>
            <a:pPr marL="12700">
              <a:lnSpc>
                <a:spcPct val="100000"/>
              </a:lnSpc>
              <a:spcBef>
                <a:spcPts val="100"/>
              </a:spcBef>
            </a:pPr>
            <a:r>
              <a:rPr lang="cs-CZ" dirty="0"/>
              <a:t>Klíčové koncepty a zásadní zjištění</a:t>
            </a:r>
          </a:p>
        </p:txBody>
      </p:sp>
      <p:sp>
        <p:nvSpPr>
          <p:cNvPr id="4" name="object 4"/>
          <p:cNvSpPr txBox="1">
            <a:spLocks noGrp="1"/>
          </p:cNvSpPr>
          <p:nvPr>
            <p:ph type="sldNum" sz="quarter" idx="7"/>
          </p:nvPr>
        </p:nvSpPr>
        <p:spPr>
          <a:xfrm>
            <a:off x="329945" y="6591248"/>
            <a:ext cx="201929" cy="125675"/>
          </a:xfrm>
          <a:prstGeom prst="rect">
            <a:avLst/>
          </a:prstGeom>
        </p:spPr>
        <p:txBody>
          <a:bodyPr vert="horz" wrap="square" lIns="0" tIns="2540" rIns="0" bIns="0" rtlCol="0">
            <a:spAutoFit/>
          </a:bodyPr>
          <a:lstStyle/>
          <a:p>
            <a:pPr marL="38100">
              <a:lnSpc>
                <a:spcPct val="100000"/>
              </a:lnSpc>
              <a:spcBef>
                <a:spcPts val="20"/>
              </a:spcBef>
            </a:pPr>
            <a:fld id="{81D60167-4931-47E6-BA6A-407CBD079E47}" type="slidenum">
              <a:rPr kern="0" dirty="0"/>
              <a:t>12</a:t>
            </a:fld>
            <a:endParaRPr kern="0" dirty="0"/>
          </a:p>
        </p:txBody>
      </p:sp>
      <p:sp>
        <p:nvSpPr>
          <p:cNvPr id="5" name="object 5"/>
          <p:cNvSpPr txBox="1">
            <a:spLocks noGrp="1"/>
          </p:cNvSpPr>
          <p:nvPr>
            <p:ph type="ftr" sz="quarter" idx="5"/>
          </p:nvPr>
        </p:nvSpPr>
        <p:spPr>
          <a:xfrm>
            <a:off x="632968" y="6601344"/>
            <a:ext cx="1023619" cy="106439"/>
          </a:xfrm>
          <a:prstGeom prst="rect">
            <a:avLst/>
          </a:prstGeom>
        </p:spPr>
        <p:txBody>
          <a:bodyPr vert="horz" wrap="square" lIns="0" tIns="6350" rIns="0" bIns="0" rtlCol="0">
            <a:spAutoFit/>
          </a:bodyPr>
          <a:lstStyle/>
          <a:p>
            <a:pPr marL="12700">
              <a:lnSpc>
                <a:spcPct val="100000"/>
              </a:lnSpc>
              <a:spcBef>
                <a:spcPts val="50"/>
              </a:spcBef>
            </a:pPr>
            <a:r>
              <a:rPr lang="cs-CZ" dirty="0"/>
              <a:t>© Copyright 2019 Dell Inc.</a:t>
            </a:r>
          </a:p>
        </p:txBody>
      </p:sp>
      <p:sp>
        <p:nvSpPr>
          <p:cNvPr id="3" name="object 3"/>
          <p:cNvSpPr txBox="1"/>
          <p:nvPr/>
        </p:nvSpPr>
        <p:spPr>
          <a:xfrm>
            <a:off x="364490" y="1091946"/>
            <a:ext cx="11518265" cy="4437753"/>
          </a:xfrm>
          <a:prstGeom prst="rect">
            <a:avLst/>
          </a:prstGeom>
        </p:spPr>
        <p:txBody>
          <a:bodyPr vert="horz" wrap="square" lIns="0" tIns="43815" rIns="0" bIns="0" rtlCol="0">
            <a:spAutoFit/>
          </a:bodyPr>
          <a:lstStyle/>
          <a:p>
            <a:pPr marL="241300" marR="537210" indent="-228600">
              <a:lnSpc>
                <a:spcPts val="1939"/>
              </a:lnSpc>
              <a:spcBef>
                <a:spcPts val="345"/>
              </a:spcBef>
              <a:buClr>
                <a:srgbClr val="0076CE"/>
              </a:buClr>
              <a:buChar char="•"/>
              <a:tabLst>
                <a:tab pos="240665" algn="l"/>
                <a:tab pos="241300" algn="l"/>
              </a:tabLst>
            </a:pPr>
            <a:r>
              <a:rPr lang="cs-CZ" sz="1800" dirty="0">
                <a:solidFill>
                  <a:srgbClr val="444444"/>
                </a:solidFill>
                <a:latin typeface="Arial"/>
                <a:cs typeface="Arial"/>
              </a:rPr>
              <a:t>Společnost Dell EMC dodržuje všechny platné zákony o kontrole vývozu a sankcích a naši partneři jsou smluvně vázáni a očekává se, že budou postupovat stejně.</a:t>
            </a:r>
          </a:p>
          <a:p>
            <a:pPr marL="698500" marR="5080" lvl="1" indent="-228600">
              <a:lnSpc>
                <a:spcPts val="1939"/>
              </a:lnSpc>
              <a:spcBef>
                <a:spcPts val="505"/>
              </a:spcBef>
              <a:buClr>
                <a:srgbClr val="0076CE"/>
              </a:buClr>
              <a:buChar char="–"/>
              <a:tabLst>
                <a:tab pos="698500" algn="l"/>
              </a:tabLst>
            </a:pPr>
            <a:r>
              <a:rPr lang="cs-CZ" sz="1800" dirty="0">
                <a:solidFill>
                  <a:srgbClr val="444444"/>
                </a:solidFill>
                <a:latin typeface="Arial"/>
                <a:cs typeface="Arial"/>
              </a:rPr>
              <a:t>Včetně dodržování zákazu USA podnikat v zemích nebo se zeměmi, na které se vztahují sankce (včetně Kuby, Íránu, Severní Koreje, Sýrie a Krymu), a s osobami a subjekty, na které se vztahují sankce.</a:t>
            </a:r>
          </a:p>
          <a:p>
            <a:pPr marL="698500" lvl="1" indent="-228600">
              <a:lnSpc>
                <a:spcPct val="100000"/>
              </a:lnSpc>
              <a:spcBef>
                <a:spcPts val="260"/>
              </a:spcBef>
              <a:buClr>
                <a:srgbClr val="0076CE"/>
              </a:buClr>
              <a:buChar char="–"/>
              <a:tabLst>
                <a:tab pos="698500" algn="l"/>
              </a:tabLst>
            </a:pPr>
            <a:r>
              <a:rPr lang="cs-CZ" sz="1800" dirty="0">
                <a:solidFill>
                  <a:srgbClr val="444444"/>
                </a:solidFill>
                <a:latin typeface="Arial"/>
                <a:cs typeface="Arial"/>
              </a:rPr>
              <a:t>Zahrnuje také kontroly koncového uživatele, koncového použití a koncového určení podle platných zákonů o kontrole vývozu.</a:t>
            </a:r>
          </a:p>
          <a:p>
            <a:pPr marL="241300" indent="-228600">
              <a:lnSpc>
                <a:spcPct val="100000"/>
              </a:lnSpc>
              <a:spcBef>
                <a:spcPts val="785"/>
              </a:spcBef>
              <a:buClr>
                <a:srgbClr val="0076CE"/>
              </a:buClr>
              <a:buChar char="•"/>
              <a:tabLst>
                <a:tab pos="240665" algn="l"/>
                <a:tab pos="241300" algn="l"/>
              </a:tabLst>
            </a:pPr>
            <a:r>
              <a:rPr lang="cs-CZ" sz="1800" dirty="0">
                <a:solidFill>
                  <a:srgbClr val="444444"/>
                </a:solidFill>
                <a:latin typeface="Arial"/>
                <a:cs typeface="Arial"/>
              </a:rPr>
              <a:t>Jste zodpovědní za podniknutí všech vhodných kroků k zajištění dodržování těchto zákonů.</a:t>
            </a:r>
          </a:p>
          <a:p>
            <a:pPr marL="698500" lvl="1" indent="-228600">
              <a:lnSpc>
                <a:spcPct val="100000"/>
              </a:lnSpc>
              <a:spcBef>
                <a:spcPts val="284"/>
              </a:spcBef>
              <a:buClr>
                <a:srgbClr val="0076CE"/>
              </a:buClr>
              <a:buChar char="–"/>
              <a:tabLst>
                <a:tab pos="698500" algn="l"/>
              </a:tabLst>
            </a:pPr>
            <a:r>
              <a:rPr lang="cs-CZ" sz="1800" dirty="0">
                <a:solidFill>
                  <a:srgbClr val="444444"/>
                </a:solidFill>
                <a:latin typeface="Arial"/>
                <a:cs typeface="Arial"/>
              </a:rPr>
              <a:t>ECP je základním prvkem dodržování.</a:t>
            </a:r>
          </a:p>
          <a:p>
            <a:pPr marL="241300" marR="253365" indent="-228600">
              <a:lnSpc>
                <a:spcPts val="1939"/>
              </a:lnSpc>
              <a:spcBef>
                <a:spcPts val="1030"/>
              </a:spcBef>
              <a:buClr>
                <a:srgbClr val="0076CE"/>
              </a:buClr>
              <a:buChar char="•"/>
              <a:tabLst>
                <a:tab pos="240665" algn="l"/>
                <a:tab pos="241300" algn="l"/>
              </a:tabLst>
            </a:pPr>
            <a:r>
              <a:rPr lang="cs-CZ" sz="1800" dirty="0">
                <a:solidFill>
                  <a:srgbClr val="444444"/>
                </a:solidFill>
                <a:latin typeface="Arial"/>
                <a:cs typeface="Arial"/>
              </a:rPr>
              <a:t>Jste zodpovědní za to, abyste znali svého zákazníka nebo koncového uživatele a podnikli příslušné kroky k zajištění, že nebudete obchodovat s osobami a subjekty, na které se vztahují sankce.</a:t>
            </a:r>
          </a:p>
          <a:p>
            <a:pPr marL="757555" lvl="1" indent="-288290">
              <a:lnSpc>
                <a:spcPct val="100000"/>
              </a:lnSpc>
              <a:spcBef>
                <a:spcPts val="260"/>
              </a:spcBef>
              <a:buClr>
                <a:srgbClr val="0076CE"/>
              </a:buClr>
              <a:buChar char="–"/>
              <a:tabLst>
                <a:tab pos="757555" algn="l"/>
                <a:tab pos="758190" algn="l"/>
              </a:tabLst>
            </a:pPr>
            <a:r>
              <a:rPr lang="cs-CZ" sz="1800" dirty="0">
                <a:solidFill>
                  <a:srgbClr val="444444"/>
                </a:solidFill>
                <a:latin typeface="Arial"/>
                <a:cs typeface="Arial"/>
              </a:rPr>
              <a:t>Sem patří prověření všech stran transakce na různých seznamech sankcionovaných osob</a:t>
            </a:r>
            <a:r>
              <a:rPr lang="cs-CZ" sz="1800" dirty="0">
                <a:solidFill>
                  <a:srgbClr val="0076CE"/>
                </a:solidFill>
                <a:latin typeface="Arial"/>
                <a:cs typeface="Arial"/>
              </a:rPr>
              <a:t>, </a:t>
            </a:r>
            <a:r>
              <a:rPr lang="cs-CZ" sz="1800" u="sng" dirty="0">
                <a:solidFill>
                  <a:srgbClr val="0076CE"/>
                </a:solidFill>
                <a:uFill>
                  <a:solidFill>
                    <a:srgbClr val="0076CE"/>
                  </a:solidFill>
                </a:uFill>
                <a:latin typeface="Arial"/>
                <a:cs typeface="Arial"/>
                <a:hlinkClick r:id="rId2"/>
              </a:rPr>
              <a:t>které naleznete zde</a:t>
            </a:r>
          </a:p>
          <a:p>
            <a:pPr marL="241300" marR="259715" indent="-228600">
              <a:lnSpc>
                <a:spcPts val="1939"/>
              </a:lnSpc>
              <a:spcBef>
                <a:spcPts val="1035"/>
              </a:spcBef>
              <a:buClr>
                <a:srgbClr val="0076CE"/>
              </a:buClr>
              <a:buChar char="•"/>
              <a:tabLst>
                <a:tab pos="240665" algn="l"/>
                <a:tab pos="241300" algn="l"/>
              </a:tabLst>
            </a:pPr>
            <a:r>
              <a:rPr lang="cs-CZ" sz="1800" dirty="0">
                <a:solidFill>
                  <a:srgbClr val="444444"/>
                </a:solidFill>
                <a:latin typeface="Arial"/>
                <a:cs typeface="Arial"/>
              </a:rPr>
              <a:t>Nedodržení povinností týkajících se dodržování předpisů může vést k ukončení spolupráce s vámi jako s partnerem společnosti Dell EMC a k dalším příslušným opatřením, včetně občanskoprávních a trestněprávních sankcí.</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76CE"/>
          </a:solidFill>
        </p:spPr>
        <p:txBody>
          <a:bodyPr wrap="square" lIns="0" tIns="0" rIns="0" bIns="0" rtlCol="0"/>
          <a:lstStyle/>
          <a:p>
            <a:endParaRPr dirty="0"/>
          </a:p>
        </p:txBody>
      </p:sp>
      <p:sp>
        <p:nvSpPr>
          <p:cNvPr id="3" name="object 3"/>
          <p:cNvSpPr/>
          <p:nvPr/>
        </p:nvSpPr>
        <p:spPr>
          <a:xfrm>
            <a:off x="3992880" y="2108199"/>
            <a:ext cx="4206240" cy="2641600"/>
          </a:xfrm>
          <a:custGeom>
            <a:avLst/>
            <a:gdLst/>
            <a:ahLst/>
            <a:cxnLst/>
            <a:rect l="l" t="t" r="r" b="b"/>
            <a:pathLst>
              <a:path w="4206240" h="2641600">
                <a:moveTo>
                  <a:pt x="1145286" y="1951736"/>
                </a:moveTo>
                <a:lnTo>
                  <a:pt x="1137881" y="1910562"/>
                </a:lnTo>
                <a:lnTo>
                  <a:pt x="1131138" y="1901444"/>
                </a:lnTo>
                <a:lnTo>
                  <a:pt x="1116838" y="1882114"/>
                </a:lnTo>
                <a:lnTo>
                  <a:pt x="1099820" y="1873605"/>
                </a:lnTo>
                <a:lnTo>
                  <a:pt x="1099820" y="1951736"/>
                </a:lnTo>
                <a:lnTo>
                  <a:pt x="1096352" y="1975078"/>
                </a:lnTo>
                <a:lnTo>
                  <a:pt x="1085672" y="1990648"/>
                </a:lnTo>
                <a:lnTo>
                  <a:pt x="1067295" y="1999335"/>
                </a:lnTo>
                <a:lnTo>
                  <a:pt x="1040765" y="2002028"/>
                </a:lnTo>
                <a:lnTo>
                  <a:pt x="945388" y="2002028"/>
                </a:lnTo>
                <a:lnTo>
                  <a:pt x="940816" y="1997456"/>
                </a:lnTo>
                <a:lnTo>
                  <a:pt x="940816" y="1906016"/>
                </a:lnTo>
                <a:lnTo>
                  <a:pt x="945388" y="1901444"/>
                </a:lnTo>
                <a:lnTo>
                  <a:pt x="1040765" y="1901444"/>
                </a:lnTo>
                <a:lnTo>
                  <a:pt x="1067295" y="1904149"/>
                </a:lnTo>
                <a:lnTo>
                  <a:pt x="1085672" y="1912835"/>
                </a:lnTo>
                <a:lnTo>
                  <a:pt x="1096352" y="1928406"/>
                </a:lnTo>
                <a:lnTo>
                  <a:pt x="1099820" y="1951736"/>
                </a:lnTo>
                <a:lnTo>
                  <a:pt x="1099820" y="1873605"/>
                </a:lnTo>
                <a:lnTo>
                  <a:pt x="1083881" y="1865630"/>
                </a:lnTo>
                <a:lnTo>
                  <a:pt x="1040765" y="1860296"/>
                </a:lnTo>
                <a:lnTo>
                  <a:pt x="899795" y="1860296"/>
                </a:lnTo>
                <a:lnTo>
                  <a:pt x="895350" y="1864868"/>
                </a:lnTo>
                <a:lnTo>
                  <a:pt x="895350" y="2175764"/>
                </a:lnTo>
                <a:lnTo>
                  <a:pt x="899795" y="2180336"/>
                </a:lnTo>
                <a:lnTo>
                  <a:pt x="936371" y="2180336"/>
                </a:lnTo>
                <a:lnTo>
                  <a:pt x="940816" y="2175764"/>
                </a:lnTo>
                <a:lnTo>
                  <a:pt x="940816" y="2047748"/>
                </a:lnTo>
                <a:lnTo>
                  <a:pt x="945388" y="2043176"/>
                </a:lnTo>
                <a:lnTo>
                  <a:pt x="1040765" y="2043176"/>
                </a:lnTo>
                <a:lnTo>
                  <a:pt x="1082001" y="2037854"/>
                </a:lnTo>
                <a:lnTo>
                  <a:pt x="1115161" y="2021370"/>
                </a:lnTo>
                <a:lnTo>
                  <a:pt x="1130185" y="2002028"/>
                </a:lnTo>
                <a:lnTo>
                  <a:pt x="1137246" y="1992922"/>
                </a:lnTo>
                <a:lnTo>
                  <a:pt x="1145286" y="1951736"/>
                </a:lnTo>
                <a:close/>
              </a:path>
              <a:path w="4206240" h="2641600">
                <a:moveTo>
                  <a:pt x="1149858" y="1440053"/>
                </a:moveTo>
                <a:lnTo>
                  <a:pt x="1142390" y="1398714"/>
                </a:lnTo>
                <a:lnTo>
                  <a:pt x="1135646" y="1389634"/>
                </a:lnTo>
                <a:lnTo>
                  <a:pt x="1121156" y="1370139"/>
                </a:lnTo>
                <a:lnTo>
                  <a:pt x="1104011" y="1361630"/>
                </a:lnTo>
                <a:lnTo>
                  <a:pt x="1104011" y="1440053"/>
                </a:lnTo>
                <a:lnTo>
                  <a:pt x="1100442" y="1463624"/>
                </a:lnTo>
                <a:lnTo>
                  <a:pt x="1089507" y="1479448"/>
                </a:lnTo>
                <a:lnTo>
                  <a:pt x="1070838" y="1488338"/>
                </a:lnTo>
                <a:lnTo>
                  <a:pt x="1044067" y="1491119"/>
                </a:lnTo>
                <a:lnTo>
                  <a:pt x="947928" y="1491119"/>
                </a:lnTo>
                <a:lnTo>
                  <a:pt x="943483" y="1486027"/>
                </a:lnTo>
                <a:lnTo>
                  <a:pt x="943483" y="1394206"/>
                </a:lnTo>
                <a:lnTo>
                  <a:pt x="947928" y="1389634"/>
                </a:lnTo>
                <a:lnTo>
                  <a:pt x="1044067" y="1389634"/>
                </a:lnTo>
                <a:lnTo>
                  <a:pt x="1070838" y="1392428"/>
                </a:lnTo>
                <a:lnTo>
                  <a:pt x="1089507" y="1401279"/>
                </a:lnTo>
                <a:lnTo>
                  <a:pt x="1100442" y="1416913"/>
                </a:lnTo>
                <a:lnTo>
                  <a:pt x="1104011" y="1440053"/>
                </a:lnTo>
                <a:lnTo>
                  <a:pt x="1104011" y="1361630"/>
                </a:lnTo>
                <a:lnTo>
                  <a:pt x="1087805" y="1353578"/>
                </a:lnTo>
                <a:lnTo>
                  <a:pt x="1044067" y="1348232"/>
                </a:lnTo>
                <a:lnTo>
                  <a:pt x="902208" y="1348232"/>
                </a:lnTo>
                <a:lnTo>
                  <a:pt x="897636" y="1353312"/>
                </a:lnTo>
                <a:lnTo>
                  <a:pt x="897636" y="1665224"/>
                </a:lnTo>
                <a:lnTo>
                  <a:pt x="902208" y="1669796"/>
                </a:lnTo>
                <a:lnTo>
                  <a:pt x="938911" y="1669796"/>
                </a:lnTo>
                <a:lnTo>
                  <a:pt x="943483" y="1665224"/>
                </a:lnTo>
                <a:lnTo>
                  <a:pt x="943483" y="1537081"/>
                </a:lnTo>
                <a:lnTo>
                  <a:pt x="947928" y="1532001"/>
                </a:lnTo>
                <a:lnTo>
                  <a:pt x="1044067" y="1532001"/>
                </a:lnTo>
                <a:lnTo>
                  <a:pt x="1085875" y="1526743"/>
                </a:lnTo>
                <a:lnTo>
                  <a:pt x="1119441" y="1510322"/>
                </a:lnTo>
                <a:lnTo>
                  <a:pt x="1134440" y="1491119"/>
                </a:lnTo>
                <a:lnTo>
                  <a:pt x="1141755" y="1481747"/>
                </a:lnTo>
                <a:lnTo>
                  <a:pt x="1149858" y="1440053"/>
                </a:lnTo>
                <a:close/>
              </a:path>
              <a:path w="4206240" h="2641600">
                <a:moveTo>
                  <a:pt x="1479804" y="1951736"/>
                </a:moveTo>
                <a:lnTo>
                  <a:pt x="1472323" y="1910562"/>
                </a:lnTo>
                <a:lnTo>
                  <a:pt x="1465529" y="1901444"/>
                </a:lnTo>
                <a:lnTo>
                  <a:pt x="1451102" y="1882114"/>
                </a:lnTo>
                <a:lnTo>
                  <a:pt x="1433830" y="1873554"/>
                </a:lnTo>
                <a:lnTo>
                  <a:pt x="1433830" y="1951736"/>
                </a:lnTo>
                <a:lnTo>
                  <a:pt x="1430362" y="1975078"/>
                </a:lnTo>
                <a:lnTo>
                  <a:pt x="1419631" y="1990648"/>
                </a:lnTo>
                <a:lnTo>
                  <a:pt x="1401140" y="1999335"/>
                </a:lnTo>
                <a:lnTo>
                  <a:pt x="1374394" y="2002028"/>
                </a:lnTo>
                <a:lnTo>
                  <a:pt x="1278001" y="2002028"/>
                </a:lnTo>
                <a:lnTo>
                  <a:pt x="1273429" y="1997456"/>
                </a:lnTo>
                <a:lnTo>
                  <a:pt x="1273429" y="1906016"/>
                </a:lnTo>
                <a:lnTo>
                  <a:pt x="1278001" y="1901444"/>
                </a:lnTo>
                <a:lnTo>
                  <a:pt x="1374394" y="1901444"/>
                </a:lnTo>
                <a:lnTo>
                  <a:pt x="1401140" y="1904149"/>
                </a:lnTo>
                <a:lnTo>
                  <a:pt x="1419631" y="1912835"/>
                </a:lnTo>
                <a:lnTo>
                  <a:pt x="1430362" y="1928406"/>
                </a:lnTo>
                <a:lnTo>
                  <a:pt x="1433830" y="1951736"/>
                </a:lnTo>
                <a:lnTo>
                  <a:pt x="1433830" y="1873554"/>
                </a:lnTo>
                <a:lnTo>
                  <a:pt x="1417866" y="1865630"/>
                </a:lnTo>
                <a:lnTo>
                  <a:pt x="1374394" y="1860296"/>
                </a:lnTo>
                <a:lnTo>
                  <a:pt x="1232154" y="1860296"/>
                </a:lnTo>
                <a:lnTo>
                  <a:pt x="1227582" y="1864868"/>
                </a:lnTo>
                <a:lnTo>
                  <a:pt x="1227582" y="2175764"/>
                </a:lnTo>
                <a:lnTo>
                  <a:pt x="1232154" y="2180336"/>
                </a:lnTo>
                <a:lnTo>
                  <a:pt x="1268984" y="2180336"/>
                </a:lnTo>
                <a:lnTo>
                  <a:pt x="1273429" y="2175764"/>
                </a:lnTo>
                <a:lnTo>
                  <a:pt x="1273429" y="2047748"/>
                </a:lnTo>
                <a:lnTo>
                  <a:pt x="1278001" y="2043176"/>
                </a:lnTo>
                <a:lnTo>
                  <a:pt x="1351153" y="2043176"/>
                </a:lnTo>
                <a:lnTo>
                  <a:pt x="1360805" y="2047748"/>
                </a:lnTo>
                <a:lnTo>
                  <a:pt x="1442974" y="2175764"/>
                </a:lnTo>
                <a:lnTo>
                  <a:pt x="1452626" y="2180336"/>
                </a:lnTo>
                <a:lnTo>
                  <a:pt x="1470787" y="2180336"/>
                </a:lnTo>
                <a:lnTo>
                  <a:pt x="1475232" y="2175764"/>
                </a:lnTo>
                <a:lnTo>
                  <a:pt x="1475232" y="2143633"/>
                </a:lnTo>
                <a:lnTo>
                  <a:pt x="1411224" y="2043176"/>
                </a:lnTo>
                <a:lnTo>
                  <a:pt x="1411224" y="2038604"/>
                </a:lnTo>
                <a:lnTo>
                  <a:pt x="1439405" y="2028304"/>
                </a:lnTo>
                <a:lnTo>
                  <a:pt x="1461033" y="2010651"/>
                </a:lnTo>
                <a:lnTo>
                  <a:pt x="1465745" y="2002028"/>
                </a:lnTo>
                <a:lnTo>
                  <a:pt x="1474901" y="1985264"/>
                </a:lnTo>
                <a:lnTo>
                  <a:pt x="1479804" y="1951736"/>
                </a:lnTo>
                <a:close/>
              </a:path>
              <a:path w="4206240" h="2641600">
                <a:moveTo>
                  <a:pt x="1485900" y="1631696"/>
                </a:moveTo>
                <a:lnTo>
                  <a:pt x="1470101" y="1591564"/>
                </a:lnTo>
                <a:lnTo>
                  <a:pt x="1453426" y="1549146"/>
                </a:lnTo>
                <a:lnTo>
                  <a:pt x="1403477" y="1422184"/>
                </a:lnTo>
                <a:lnTo>
                  <a:pt x="1403477" y="1544955"/>
                </a:lnTo>
                <a:lnTo>
                  <a:pt x="1399286" y="1549146"/>
                </a:lnTo>
                <a:lnTo>
                  <a:pt x="1304163" y="1549146"/>
                </a:lnTo>
                <a:lnTo>
                  <a:pt x="1297813" y="1544955"/>
                </a:lnTo>
                <a:lnTo>
                  <a:pt x="1348486" y="1418082"/>
                </a:lnTo>
                <a:lnTo>
                  <a:pt x="1352804" y="1418082"/>
                </a:lnTo>
                <a:lnTo>
                  <a:pt x="1403477" y="1544955"/>
                </a:lnTo>
                <a:lnTo>
                  <a:pt x="1403477" y="1422184"/>
                </a:lnTo>
                <a:lnTo>
                  <a:pt x="1401864" y="1418082"/>
                </a:lnTo>
                <a:lnTo>
                  <a:pt x="1376045" y="1352423"/>
                </a:lnTo>
                <a:lnTo>
                  <a:pt x="1371727" y="1348232"/>
                </a:lnTo>
                <a:lnTo>
                  <a:pt x="1329563" y="1348232"/>
                </a:lnTo>
                <a:lnTo>
                  <a:pt x="1325245" y="1352423"/>
                </a:lnTo>
                <a:lnTo>
                  <a:pt x="1215390" y="1631696"/>
                </a:lnTo>
                <a:lnTo>
                  <a:pt x="1215390" y="1663446"/>
                </a:lnTo>
                <a:lnTo>
                  <a:pt x="1221740" y="1669796"/>
                </a:lnTo>
                <a:lnTo>
                  <a:pt x="1249172" y="1669796"/>
                </a:lnTo>
                <a:lnTo>
                  <a:pt x="1253490" y="1663446"/>
                </a:lnTo>
                <a:lnTo>
                  <a:pt x="1280922" y="1595755"/>
                </a:lnTo>
                <a:lnTo>
                  <a:pt x="1289304" y="1591564"/>
                </a:lnTo>
                <a:lnTo>
                  <a:pt x="1411986" y="1591564"/>
                </a:lnTo>
                <a:lnTo>
                  <a:pt x="1420368" y="1595755"/>
                </a:lnTo>
                <a:lnTo>
                  <a:pt x="1449959" y="1663446"/>
                </a:lnTo>
                <a:lnTo>
                  <a:pt x="1454150" y="1669796"/>
                </a:lnTo>
                <a:lnTo>
                  <a:pt x="1481709" y="1669796"/>
                </a:lnTo>
                <a:lnTo>
                  <a:pt x="1485900" y="1663446"/>
                </a:lnTo>
                <a:lnTo>
                  <a:pt x="1485900" y="1631696"/>
                </a:lnTo>
                <a:close/>
              </a:path>
              <a:path w="4206240" h="2641600">
                <a:moveTo>
                  <a:pt x="1803654" y="914146"/>
                </a:moveTo>
                <a:lnTo>
                  <a:pt x="1584071" y="914146"/>
                </a:lnTo>
                <a:lnTo>
                  <a:pt x="1584071" y="822071"/>
                </a:lnTo>
                <a:lnTo>
                  <a:pt x="1584071" y="493014"/>
                </a:lnTo>
                <a:lnTo>
                  <a:pt x="1464437" y="493014"/>
                </a:lnTo>
                <a:lnTo>
                  <a:pt x="1464437" y="689483"/>
                </a:lnTo>
                <a:lnTo>
                  <a:pt x="1179449" y="912368"/>
                </a:lnTo>
                <a:lnTo>
                  <a:pt x="1115695" y="862203"/>
                </a:lnTo>
                <a:lnTo>
                  <a:pt x="1167053" y="822071"/>
                </a:lnTo>
                <a:lnTo>
                  <a:pt x="1200200" y="796163"/>
                </a:lnTo>
                <a:lnTo>
                  <a:pt x="1400683" y="639826"/>
                </a:lnTo>
                <a:lnTo>
                  <a:pt x="1316101" y="573151"/>
                </a:lnTo>
                <a:lnTo>
                  <a:pt x="1030986" y="796163"/>
                </a:lnTo>
                <a:lnTo>
                  <a:pt x="967232" y="746506"/>
                </a:lnTo>
                <a:lnTo>
                  <a:pt x="1040091" y="689483"/>
                </a:lnTo>
                <a:lnTo>
                  <a:pt x="1252220" y="523494"/>
                </a:lnTo>
                <a:lnTo>
                  <a:pt x="1167638" y="457454"/>
                </a:lnTo>
                <a:lnTo>
                  <a:pt x="870204" y="689483"/>
                </a:lnTo>
                <a:lnTo>
                  <a:pt x="853287" y="643051"/>
                </a:lnTo>
                <a:lnTo>
                  <a:pt x="828332" y="601167"/>
                </a:lnTo>
                <a:lnTo>
                  <a:pt x="825030" y="597408"/>
                </a:lnTo>
                <a:lnTo>
                  <a:pt x="796264" y="564756"/>
                </a:lnTo>
                <a:lnTo>
                  <a:pt x="758952" y="535533"/>
                </a:lnTo>
                <a:lnTo>
                  <a:pt x="758952" y="755523"/>
                </a:lnTo>
                <a:lnTo>
                  <a:pt x="751636" y="805624"/>
                </a:lnTo>
                <a:lnTo>
                  <a:pt x="731266" y="849160"/>
                </a:lnTo>
                <a:lnTo>
                  <a:pt x="700239" y="883513"/>
                </a:lnTo>
                <a:lnTo>
                  <a:pt x="660920" y="906056"/>
                </a:lnTo>
                <a:lnTo>
                  <a:pt x="615696" y="914146"/>
                </a:lnTo>
                <a:lnTo>
                  <a:pt x="521970" y="914146"/>
                </a:lnTo>
                <a:lnTo>
                  <a:pt x="521970" y="597408"/>
                </a:lnTo>
                <a:lnTo>
                  <a:pt x="615696" y="597408"/>
                </a:lnTo>
                <a:lnTo>
                  <a:pt x="660920" y="605459"/>
                </a:lnTo>
                <a:lnTo>
                  <a:pt x="700239" y="627875"/>
                </a:lnTo>
                <a:lnTo>
                  <a:pt x="731266" y="662076"/>
                </a:lnTo>
                <a:lnTo>
                  <a:pt x="751636" y="705485"/>
                </a:lnTo>
                <a:lnTo>
                  <a:pt x="758952" y="755523"/>
                </a:lnTo>
                <a:lnTo>
                  <a:pt x="758952" y="535533"/>
                </a:lnTo>
                <a:lnTo>
                  <a:pt x="758024" y="534797"/>
                </a:lnTo>
                <a:lnTo>
                  <a:pt x="714552" y="512216"/>
                </a:lnTo>
                <a:lnTo>
                  <a:pt x="666800" y="497979"/>
                </a:lnTo>
                <a:lnTo>
                  <a:pt x="615696" y="493014"/>
                </a:lnTo>
                <a:lnTo>
                  <a:pt x="402336" y="493014"/>
                </a:lnTo>
                <a:lnTo>
                  <a:pt x="402336" y="1018540"/>
                </a:lnTo>
                <a:lnTo>
                  <a:pt x="615696" y="1018540"/>
                </a:lnTo>
                <a:lnTo>
                  <a:pt x="666800" y="1013587"/>
                </a:lnTo>
                <a:lnTo>
                  <a:pt x="714552" y="999350"/>
                </a:lnTo>
                <a:lnTo>
                  <a:pt x="758024" y="976769"/>
                </a:lnTo>
                <a:lnTo>
                  <a:pt x="796264" y="946810"/>
                </a:lnTo>
                <a:lnTo>
                  <a:pt x="825030" y="914146"/>
                </a:lnTo>
                <a:lnTo>
                  <a:pt x="828332" y="910399"/>
                </a:lnTo>
                <a:lnTo>
                  <a:pt x="853287" y="868514"/>
                </a:lnTo>
                <a:lnTo>
                  <a:pt x="870204" y="822071"/>
                </a:lnTo>
                <a:lnTo>
                  <a:pt x="1167638" y="1054100"/>
                </a:lnTo>
                <a:lnTo>
                  <a:pt x="1348930" y="912368"/>
                </a:lnTo>
                <a:lnTo>
                  <a:pt x="1464437" y="822071"/>
                </a:lnTo>
                <a:lnTo>
                  <a:pt x="1464437" y="1018540"/>
                </a:lnTo>
                <a:lnTo>
                  <a:pt x="1803654" y="1018540"/>
                </a:lnTo>
                <a:lnTo>
                  <a:pt x="1803654" y="914146"/>
                </a:lnTo>
                <a:close/>
              </a:path>
              <a:path w="4206240" h="2641600">
                <a:moveTo>
                  <a:pt x="1854708" y="2018919"/>
                </a:moveTo>
                <a:lnTo>
                  <a:pt x="1850199" y="1973300"/>
                </a:lnTo>
                <a:lnTo>
                  <a:pt x="1836966" y="1933435"/>
                </a:lnTo>
                <a:lnTo>
                  <a:pt x="1815363" y="1900466"/>
                </a:lnTo>
                <a:lnTo>
                  <a:pt x="1809115" y="1895195"/>
                </a:lnTo>
                <a:lnTo>
                  <a:pt x="1809115" y="2018919"/>
                </a:lnTo>
                <a:lnTo>
                  <a:pt x="1802307" y="2069312"/>
                </a:lnTo>
                <a:lnTo>
                  <a:pt x="1782229" y="2108479"/>
                </a:lnTo>
                <a:lnTo>
                  <a:pt x="1749374" y="2133854"/>
                </a:lnTo>
                <a:lnTo>
                  <a:pt x="1704213" y="2142871"/>
                </a:lnTo>
                <a:lnTo>
                  <a:pt x="1659039" y="2133854"/>
                </a:lnTo>
                <a:lnTo>
                  <a:pt x="1626184" y="2108479"/>
                </a:lnTo>
                <a:lnTo>
                  <a:pt x="1606105" y="2069312"/>
                </a:lnTo>
                <a:lnTo>
                  <a:pt x="1599311" y="2018919"/>
                </a:lnTo>
                <a:lnTo>
                  <a:pt x="1606105" y="1968830"/>
                </a:lnTo>
                <a:lnTo>
                  <a:pt x="1626184" y="1929815"/>
                </a:lnTo>
                <a:lnTo>
                  <a:pt x="1659039" y="1904504"/>
                </a:lnTo>
                <a:lnTo>
                  <a:pt x="1704213" y="1895475"/>
                </a:lnTo>
                <a:lnTo>
                  <a:pt x="1749374" y="1904504"/>
                </a:lnTo>
                <a:lnTo>
                  <a:pt x="1782229" y="1929815"/>
                </a:lnTo>
                <a:lnTo>
                  <a:pt x="1802307" y="1968830"/>
                </a:lnTo>
                <a:lnTo>
                  <a:pt x="1809115" y="2018919"/>
                </a:lnTo>
                <a:lnTo>
                  <a:pt x="1809115" y="1895195"/>
                </a:lnTo>
                <a:lnTo>
                  <a:pt x="1785785" y="1875523"/>
                </a:lnTo>
                <a:lnTo>
                  <a:pt x="1748599" y="1859724"/>
                </a:lnTo>
                <a:lnTo>
                  <a:pt x="1704213" y="1854200"/>
                </a:lnTo>
                <a:lnTo>
                  <a:pt x="1659813" y="1859724"/>
                </a:lnTo>
                <a:lnTo>
                  <a:pt x="1622628" y="1875523"/>
                </a:lnTo>
                <a:lnTo>
                  <a:pt x="1593049" y="1900466"/>
                </a:lnTo>
                <a:lnTo>
                  <a:pt x="1571447" y="1933435"/>
                </a:lnTo>
                <a:lnTo>
                  <a:pt x="1558213" y="1973300"/>
                </a:lnTo>
                <a:lnTo>
                  <a:pt x="1553718" y="2018919"/>
                </a:lnTo>
                <a:lnTo>
                  <a:pt x="1558213" y="2064550"/>
                </a:lnTo>
                <a:lnTo>
                  <a:pt x="1571447" y="2104491"/>
                </a:lnTo>
                <a:lnTo>
                  <a:pt x="1593049" y="2137587"/>
                </a:lnTo>
                <a:lnTo>
                  <a:pt x="1622628" y="2162683"/>
                </a:lnTo>
                <a:lnTo>
                  <a:pt x="1659813" y="2178583"/>
                </a:lnTo>
                <a:lnTo>
                  <a:pt x="1704213" y="2184146"/>
                </a:lnTo>
                <a:lnTo>
                  <a:pt x="1748599" y="2178583"/>
                </a:lnTo>
                <a:lnTo>
                  <a:pt x="1785785" y="2162683"/>
                </a:lnTo>
                <a:lnTo>
                  <a:pt x="1809127" y="2142871"/>
                </a:lnTo>
                <a:lnTo>
                  <a:pt x="1815363" y="2137587"/>
                </a:lnTo>
                <a:lnTo>
                  <a:pt x="1836966" y="2104491"/>
                </a:lnTo>
                <a:lnTo>
                  <a:pt x="1850199" y="2064550"/>
                </a:lnTo>
                <a:lnTo>
                  <a:pt x="1854708" y="2018919"/>
                </a:lnTo>
                <a:close/>
              </a:path>
              <a:path w="4206240" h="2641600">
                <a:moveTo>
                  <a:pt x="1854708" y="1440053"/>
                </a:moveTo>
                <a:lnTo>
                  <a:pt x="1847316" y="1398714"/>
                </a:lnTo>
                <a:lnTo>
                  <a:pt x="1840623" y="1389634"/>
                </a:lnTo>
                <a:lnTo>
                  <a:pt x="1826234" y="1370139"/>
                </a:lnTo>
                <a:lnTo>
                  <a:pt x="1808861" y="1361478"/>
                </a:lnTo>
                <a:lnTo>
                  <a:pt x="1808861" y="1440053"/>
                </a:lnTo>
                <a:lnTo>
                  <a:pt x="1805368" y="1463624"/>
                </a:lnTo>
                <a:lnTo>
                  <a:pt x="1794598" y="1479448"/>
                </a:lnTo>
                <a:lnTo>
                  <a:pt x="1776069" y="1488338"/>
                </a:lnTo>
                <a:lnTo>
                  <a:pt x="1749298" y="1491119"/>
                </a:lnTo>
                <a:lnTo>
                  <a:pt x="1652905" y="1491119"/>
                </a:lnTo>
                <a:lnTo>
                  <a:pt x="1648333" y="1486027"/>
                </a:lnTo>
                <a:lnTo>
                  <a:pt x="1648333" y="1394206"/>
                </a:lnTo>
                <a:lnTo>
                  <a:pt x="1652905" y="1389634"/>
                </a:lnTo>
                <a:lnTo>
                  <a:pt x="1749298" y="1389634"/>
                </a:lnTo>
                <a:lnTo>
                  <a:pt x="1776069" y="1392428"/>
                </a:lnTo>
                <a:lnTo>
                  <a:pt x="1794598" y="1401279"/>
                </a:lnTo>
                <a:lnTo>
                  <a:pt x="1805368" y="1416913"/>
                </a:lnTo>
                <a:lnTo>
                  <a:pt x="1808861" y="1440053"/>
                </a:lnTo>
                <a:lnTo>
                  <a:pt x="1808861" y="1361478"/>
                </a:lnTo>
                <a:lnTo>
                  <a:pt x="1793036" y="1353578"/>
                </a:lnTo>
                <a:lnTo>
                  <a:pt x="1749298" y="1348232"/>
                </a:lnTo>
                <a:lnTo>
                  <a:pt x="1607058" y="1348232"/>
                </a:lnTo>
                <a:lnTo>
                  <a:pt x="1602486" y="1353312"/>
                </a:lnTo>
                <a:lnTo>
                  <a:pt x="1602486" y="1665224"/>
                </a:lnTo>
                <a:lnTo>
                  <a:pt x="1607058" y="1669796"/>
                </a:lnTo>
                <a:lnTo>
                  <a:pt x="1643888" y="1669796"/>
                </a:lnTo>
                <a:lnTo>
                  <a:pt x="1648333" y="1665224"/>
                </a:lnTo>
                <a:lnTo>
                  <a:pt x="1648333" y="1537081"/>
                </a:lnTo>
                <a:lnTo>
                  <a:pt x="1652905" y="1532001"/>
                </a:lnTo>
                <a:lnTo>
                  <a:pt x="1726565" y="1532001"/>
                </a:lnTo>
                <a:lnTo>
                  <a:pt x="1735709" y="1537081"/>
                </a:lnTo>
                <a:lnTo>
                  <a:pt x="1818386" y="1665224"/>
                </a:lnTo>
                <a:lnTo>
                  <a:pt x="1827530" y="1669796"/>
                </a:lnTo>
                <a:lnTo>
                  <a:pt x="1845691" y="1669796"/>
                </a:lnTo>
                <a:lnTo>
                  <a:pt x="1850136" y="1665224"/>
                </a:lnTo>
                <a:lnTo>
                  <a:pt x="1850136" y="1633474"/>
                </a:lnTo>
                <a:lnTo>
                  <a:pt x="1786128" y="1532001"/>
                </a:lnTo>
                <a:lnTo>
                  <a:pt x="1786128" y="1527429"/>
                </a:lnTo>
                <a:lnTo>
                  <a:pt x="1814309" y="1517154"/>
                </a:lnTo>
                <a:lnTo>
                  <a:pt x="1835937" y="1499514"/>
                </a:lnTo>
                <a:lnTo>
                  <a:pt x="1840496" y="1491119"/>
                </a:lnTo>
                <a:lnTo>
                  <a:pt x="1849805" y="1473987"/>
                </a:lnTo>
                <a:lnTo>
                  <a:pt x="1854708" y="1440053"/>
                </a:lnTo>
                <a:close/>
              </a:path>
              <a:path w="4206240" h="2641600">
                <a:moveTo>
                  <a:pt x="2182368" y="914400"/>
                </a:moveTo>
                <a:lnTo>
                  <a:pt x="1962404" y="914400"/>
                </a:lnTo>
                <a:lnTo>
                  <a:pt x="1962404" y="492760"/>
                </a:lnTo>
                <a:lnTo>
                  <a:pt x="1844040" y="492760"/>
                </a:lnTo>
                <a:lnTo>
                  <a:pt x="1844040" y="914400"/>
                </a:lnTo>
                <a:lnTo>
                  <a:pt x="1844040" y="1021080"/>
                </a:lnTo>
                <a:lnTo>
                  <a:pt x="2182368" y="1021080"/>
                </a:lnTo>
                <a:lnTo>
                  <a:pt x="2182368" y="914400"/>
                </a:lnTo>
                <a:close/>
              </a:path>
              <a:path w="4206240" h="2641600">
                <a:moveTo>
                  <a:pt x="2203704" y="1352423"/>
                </a:moveTo>
                <a:lnTo>
                  <a:pt x="2199513" y="1348232"/>
                </a:lnTo>
                <a:lnTo>
                  <a:pt x="1951863" y="1348232"/>
                </a:lnTo>
                <a:lnTo>
                  <a:pt x="1947672" y="1352423"/>
                </a:lnTo>
                <a:lnTo>
                  <a:pt x="1947672" y="1384173"/>
                </a:lnTo>
                <a:lnTo>
                  <a:pt x="1951863" y="1390523"/>
                </a:lnTo>
                <a:lnTo>
                  <a:pt x="2047113" y="1390523"/>
                </a:lnTo>
                <a:lnTo>
                  <a:pt x="2053463" y="1394714"/>
                </a:lnTo>
                <a:lnTo>
                  <a:pt x="2053463" y="1663446"/>
                </a:lnTo>
                <a:lnTo>
                  <a:pt x="2057654" y="1669796"/>
                </a:lnTo>
                <a:lnTo>
                  <a:pt x="2093722" y="1669796"/>
                </a:lnTo>
                <a:lnTo>
                  <a:pt x="2097913" y="1663446"/>
                </a:lnTo>
                <a:lnTo>
                  <a:pt x="2097913" y="1394714"/>
                </a:lnTo>
                <a:lnTo>
                  <a:pt x="2104263" y="1390523"/>
                </a:lnTo>
                <a:lnTo>
                  <a:pt x="2199513" y="1390523"/>
                </a:lnTo>
                <a:lnTo>
                  <a:pt x="2203704" y="1384173"/>
                </a:lnTo>
                <a:lnTo>
                  <a:pt x="2203704" y="1352423"/>
                </a:lnTo>
                <a:close/>
              </a:path>
              <a:path w="4206240" h="2641600">
                <a:moveTo>
                  <a:pt x="2209800" y="1950466"/>
                </a:moveTo>
                <a:lnTo>
                  <a:pt x="2180958" y="1895475"/>
                </a:lnTo>
                <a:lnTo>
                  <a:pt x="2133244" y="1862797"/>
                </a:lnTo>
                <a:lnTo>
                  <a:pt x="2077085" y="1854200"/>
                </a:lnTo>
                <a:lnTo>
                  <a:pt x="2032571" y="1859724"/>
                </a:lnTo>
                <a:lnTo>
                  <a:pt x="1995322" y="1875523"/>
                </a:lnTo>
                <a:lnTo>
                  <a:pt x="1965693" y="1900466"/>
                </a:lnTo>
                <a:lnTo>
                  <a:pt x="1944077" y="1933435"/>
                </a:lnTo>
                <a:lnTo>
                  <a:pt x="1930831" y="1973300"/>
                </a:lnTo>
                <a:lnTo>
                  <a:pt x="1926336" y="2018919"/>
                </a:lnTo>
                <a:lnTo>
                  <a:pt x="1932749" y="2073021"/>
                </a:lnTo>
                <a:lnTo>
                  <a:pt x="1951456" y="2118614"/>
                </a:lnTo>
                <a:lnTo>
                  <a:pt x="1981581" y="2153678"/>
                </a:lnTo>
                <a:lnTo>
                  <a:pt x="2022259" y="2176195"/>
                </a:lnTo>
                <a:lnTo>
                  <a:pt x="2072640" y="2184146"/>
                </a:lnTo>
                <a:lnTo>
                  <a:pt x="2101024" y="2181669"/>
                </a:lnTo>
                <a:lnTo>
                  <a:pt x="2125116" y="2174456"/>
                </a:lnTo>
                <a:lnTo>
                  <a:pt x="2145817" y="2162886"/>
                </a:lnTo>
                <a:lnTo>
                  <a:pt x="2164080" y="2147316"/>
                </a:lnTo>
                <a:lnTo>
                  <a:pt x="2168525" y="2147316"/>
                </a:lnTo>
                <a:lnTo>
                  <a:pt x="2173097" y="2175129"/>
                </a:lnTo>
                <a:lnTo>
                  <a:pt x="2177669" y="2179574"/>
                </a:lnTo>
                <a:lnTo>
                  <a:pt x="2205228" y="2179574"/>
                </a:lnTo>
                <a:lnTo>
                  <a:pt x="2209800" y="2175129"/>
                </a:lnTo>
                <a:lnTo>
                  <a:pt x="2209800" y="2147316"/>
                </a:lnTo>
                <a:lnTo>
                  <a:pt x="2209800" y="2142871"/>
                </a:lnTo>
                <a:lnTo>
                  <a:pt x="2209800" y="2014347"/>
                </a:lnTo>
                <a:lnTo>
                  <a:pt x="2205228" y="2009775"/>
                </a:lnTo>
                <a:lnTo>
                  <a:pt x="2068068" y="2009775"/>
                </a:lnTo>
                <a:lnTo>
                  <a:pt x="2063496" y="2014347"/>
                </a:lnTo>
                <a:lnTo>
                  <a:pt x="2063496" y="2046605"/>
                </a:lnTo>
                <a:lnTo>
                  <a:pt x="2068068" y="2051177"/>
                </a:lnTo>
                <a:lnTo>
                  <a:pt x="2159508" y="2051177"/>
                </a:lnTo>
                <a:lnTo>
                  <a:pt x="2164080" y="2055622"/>
                </a:lnTo>
                <a:lnTo>
                  <a:pt x="2159393" y="2088603"/>
                </a:lnTo>
                <a:lnTo>
                  <a:pt x="2143976" y="2116442"/>
                </a:lnTo>
                <a:lnTo>
                  <a:pt x="2115743" y="2135695"/>
                </a:lnTo>
                <a:lnTo>
                  <a:pt x="2072640" y="2142871"/>
                </a:lnTo>
                <a:lnTo>
                  <a:pt x="2029968" y="2133854"/>
                </a:lnTo>
                <a:lnTo>
                  <a:pt x="1998383" y="2108479"/>
                </a:lnTo>
                <a:lnTo>
                  <a:pt x="1978787" y="2069312"/>
                </a:lnTo>
                <a:lnTo>
                  <a:pt x="1972056" y="2018919"/>
                </a:lnTo>
                <a:lnTo>
                  <a:pt x="1978850" y="1968830"/>
                </a:lnTo>
                <a:lnTo>
                  <a:pt x="1998941" y="1929815"/>
                </a:lnTo>
                <a:lnTo>
                  <a:pt x="2031847" y="1904504"/>
                </a:lnTo>
                <a:lnTo>
                  <a:pt x="2077085" y="1895475"/>
                </a:lnTo>
                <a:lnTo>
                  <a:pt x="2110625" y="1899539"/>
                </a:lnTo>
                <a:lnTo>
                  <a:pt x="2136051" y="1910880"/>
                </a:lnTo>
                <a:lnTo>
                  <a:pt x="2153755" y="1928266"/>
                </a:lnTo>
                <a:lnTo>
                  <a:pt x="2164080" y="1950466"/>
                </a:lnTo>
                <a:lnTo>
                  <a:pt x="2168525" y="1954911"/>
                </a:lnTo>
                <a:lnTo>
                  <a:pt x="2205228" y="1954911"/>
                </a:lnTo>
                <a:lnTo>
                  <a:pt x="2209800" y="1950466"/>
                </a:lnTo>
                <a:close/>
              </a:path>
              <a:path w="4206240" h="2641600">
                <a:moveTo>
                  <a:pt x="2561069" y="1951736"/>
                </a:moveTo>
                <a:lnTo>
                  <a:pt x="2553792" y="1910562"/>
                </a:lnTo>
                <a:lnTo>
                  <a:pt x="2547112" y="1901444"/>
                </a:lnTo>
                <a:lnTo>
                  <a:pt x="2532964" y="1882114"/>
                </a:lnTo>
                <a:lnTo>
                  <a:pt x="2515743" y="1873465"/>
                </a:lnTo>
                <a:lnTo>
                  <a:pt x="2515743" y="1951736"/>
                </a:lnTo>
                <a:lnTo>
                  <a:pt x="2512301" y="1975078"/>
                </a:lnTo>
                <a:lnTo>
                  <a:pt x="2501671" y="1990648"/>
                </a:lnTo>
                <a:lnTo>
                  <a:pt x="2483370" y="1999335"/>
                </a:lnTo>
                <a:lnTo>
                  <a:pt x="2456942" y="2002028"/>
                </a:lnTo>
                <a:lnTo>
                  <a:pt x="2361692" y="2002028"/>
                </a:lnTo>
                <a:lnTo>
                  <a:pt x="2357247" y="1997456"/>
                </a:lnTo>
                <a:lnTo>
                  <a:pt x="2357247" y="1906016"/>
                </a:lnTo>
                <a:lnTo>
                  <a:pt x="2361692" y="1901444"/>
                </a:lnTo>
                <a:lnTo>
                  <a:pt x="2456942" y="1901444"/>
                </a:lnTo>
                <a:lnTo>
                  <a:pt x="2483370" y="1904149"/>
                </a:lnTo>
                <a:lnTo>
                  <a:pt x="2501671" y="1912835"/>
                </a:lnTo>
                <a:lnTo>
                  <a:pt x="2512301" y="1928406"/>
                </a:lnTo>
                <a:lnTo>
                  <a:pt x="2515743" y="1951736"/>
                </a:lnTo>
                <a:lnTo>
                  <a:pt x="2515743" y="1873465"/>
                </a:lnTo>
                <a:lnTo>
                  <a:pt x="2500160" y="1865630"/>
                </a:lnTo>
                <a:lnTo>
                  <a:pt x="2456942" y="1860296"/>
                </a:lnTo>
                <a:lnTo>
                  <a:pt x="2316353" y="1860296"/>
                </a:lnTo>
                <a:lnTo>
                  <a:pt x="2311908" y="1864868"/>
                </a:lnTo>
                <a:lnTo>
                  <a:pt x="2311908" y="2175764"/>
                </a:lnTo>
                <a:lnTo>
                  <a:pt x="2316353" y="2180336"/>
                </a:lnTo>
                <a:lnTo>
                  <a:pt x="2352802" y="2180336"/>
                </a:lnTo>
                <a:lnTo>
                  <a:pt x="2357247" y="2175764"/>
                </a:lnTo>
                <a:lnTo>
                  <a:pt x="2357247" y="2047748"/>
                </a:lnTo>
                <a:lnTo>
                  <a:pt x="2361692" y="2043176"/>
                </a:lnTo>
                <a:lnTo>
                  <a:pt x="2434590" y="2043176"/>
                </a:lnTo>
                <a:lnTo>
                  <a:pt x="2443480" y="2047748"/>
                </a:lnTo>
                <a:lnTo>
                  <a:pt x="2525268" y="2175764"/>
                </a:lnTo>
                <a:lnTo>
                  <a:pt x="2534158" y="2180336"/>
                </a:lnTo>
                <a:lnTo>
                  <a:pt x="2552065" y="2180336"/>
                </a:lnTo>
                <a:lnTo>
                  <a:pt x="2556637" y="2175764"/>
                </a:lnTo>
                <a:lnTo>
                  <a:pt x="2556637" y="2143633"/>
                </a:lnTo>
                <a:lnTo>
                  <a:pt x="2493391" y="2043176"/>
                </a:lnTo>
                <a:lnTo>
                  <a:pt x="2493391" y="2038604"/>
                </a:lnTo>
                <a:lnTo>
                  <a:pt x="2521166" y="2028304"/>
                </a:lnTo>
                <a:lnTo>
                  <a:pt x="2542514" y="2010651"/>
                </a:lnTo>
                <a:lnTo>
                  <a:pt x="2547175" y="2002028"/>
                </a:lnTo>
                <a:lnTo>
                  <a:pt x="2556230" y="1985264"/>
                </a:lnTo>
                <a:lnTo>
                  <a:pt x="2561069" y="1951736"/>
                </a:lnTo>
                <a:close/>
              </a:path>
              <a:path w="4206240" h="2641600">
                <a:moveTo>
                  <a:pt x="2580119" y="1352423"/>
                </a:moveTo>
                <a:lnTo>
                  <a:pt x="2575941" y="1348232"/>
                </a:lnTo>
                <a:lnTo>
                  <a:pt x="2540000" y="1348232"/>
                </a:lnTo>
                <a:lnTo>
                  <a:pt x="2535809" y="1352423"/>
                </a:lnTo>
                <a:lnTo>
                  <a:pt x="2535809" y="1591564"/>
                </a:lnTo>
                <a:lnTo>
                  <a:pt x="2531491" y="1591564"/>
                </a:lnTo>
                <a:lnTo>
                  <a:pt x="2375154" y="1352423"/>
                </a:lnTo>
                <a:lnTo>
                  <a:pt x="2366772" y="1348232"/>
                </a:lnTo>
                <a:lnTo>
                  <a:pt x="2324481" y="1348232"/>
                </a:lnTo>
                <a:lnTo>
                  <a:pt x="2320290" y="1352423"/>
                </a:lnTo>
                <a:lnTo>
                  <a:pt x="2320290" y="1663446"/>
                </a:lnTo>
                <a:lnTo>
                  <a:pt x="2324481" y="1669796"/>
                </a:lnTo>
                <a:lnTo>
                  <a:pt x="2362581" y="1669796"/>
                </a:lnTo>
                <a:lnTo>
                  <a:pt x="2366772" y="1663446"/>
                </a:lnTo>
                <a:lnTo>
                  <a:pt x="2366772" y="1426464"/>
                </a:lnTo>
                <a:lnTo>
                  <a:pt x="2370963" y="1426464"/>
                </a:lnTo>
                <a:lnTo>
                  <a:pt x="2525268" y="1663446"/>
                </a:lnTo>
                <a:lnTo>
                  <a:pt x="2535809" y="1669796"/>
                </a:lnTo>
                <a:lnTo>
                  <a:pt x="2575941" y="1669796"/>
                </a:lnTo>
                <a:lnTo>
                  <a:pt x="2580119" y="1663446"/>
                </a:lnTo>
                <a:lnTo>
                  <a:pt x="2580119" y="1352423"/>
                </a:lnTo>
                <a:close/>
              </a:path>
              <a:path w="4206240" h="2641600">
                <a:moveTo>
                  <a:pt x="2640711" y="500126"/>
                </a:moveTo>
                <a:lnTo>
                  <a:pt x="2633345" y="492760"/>
                </a:lnTo>
                <a:lnTo>
                  <a:pt x="2310892" y="492760"/>
                </a:lnTo>
                <a:lnTo>
                  <a:pt x="2303526" y="500126"/>
                </a:lnTo>
                <a:lnTo>
                  <a:pt x="2303526" y="1011936"/>
                </a:lnTo>
                <a:lnTo>
                  <a:pt x="2310892" y="1019302"/>
                </a:lnTo>
                <a:lnTo>
                  <a:pt x="2633345" y="1019302"/>
                </a:lnTo>
                <a:lnTo>
                  <a:pt x="2640711" y="1011936"/>
                </a:lnTo>
                <a:lnTo>
                  <a:pt x="2640711" y="989330"/>
                </a:lnTo>
                <a:lnTo>
                  <a:pt x="2633345" y="981964"/>
                </a:lnTo>
                <a:lnTo>
                  <a:pt x="2355977" y="981964"/>
                </a:lnTo>
                <a:lnTo>
                  <a:pt x="2348103" y="974090"/>
                </a:lnTo>
                <a:lnTo>
                  <a:pt x="2348103" y="778383"/>
                </a:lnTo>
                <a:lnTo>
                  <a:pt x="2355977" y="771017"/>
                </a:lnTo>
                <a:lnTo>
                  <a:pt x="2618740" y="771017"/>
                </a:lnTo>
                <a:lnTo>
                  <a:pt x="2625966" y="763651"/>
                </a:lnTo>
                <a:lnTo>
                  <a:pt x="2625966" y="741045"/>
                </a:lnTo>
                <a:lnTo>
                  <a:pt x="2618740" y="733171"/>
                </a:lnTo>
                <a:lnTo>
                  <a:pt x="2355977" y="733171"/>
                </a:lnTo>
                <a:lnTo>
                  <a:pt x="2348103" y="725805"/>
                </a:lnTo>
                <a:lnTo>
                  <a:pt x="2348103" y="538099"/>
                </a:lnTo>
                <a:lnTo>
                  <a:pt x="2355977" y="530098"/>
                </a:lnTo>
                <a:lnTo>
                  <a:pt x="2633345" y="530098"/>
                </a:lnTo>
                <a:lnTo>
                  <a:pt x="2640711" y="522732"/>
                </a:lnTo>
                <a:lnTo>
                  <a:pt x="2640711" y="500126"/>
                </a:lnTo>
                <a:close/>
              </a:path>
              <a:path w="4206240" h="2641600">
                <a:moveTo>
                  <a:pt x="2895600" y="2144268"/>
                </a:moveTo>
                <a:lnTo>
                  <a:pt x="2878988" y="2101977"/>
                </a:lnTo>
                <a:lnTo>
                  <a:pt x="2863126" y="2061591"/>
                </a:lnTo>
                <a:lnTo>
                  <a:pt x="2813177" y="1934362"/>
                </a:lnTo>
                <a:lnTo>
                  <a:pt x="2813177" y="2057400"/>
                </a:lnTo>
                <a:lnTo>
                  <a:pt x="2808986" y="2061591"/>
                </a:lnTo>
                <a:lnTo>
                  <a:pt x="2713990" y="2061591"/>
                </a:lnTo>
                <a:lnTo>
                  <a:pt x="2707640" y="2057400"/>
                </a:lnTo>
                <a:lnTo>
                  <a:pt x="2758313" y="1928114"/>
                </a:lnTo>
                <a:lnTo>
                  <a:pt x="2762504" y="1928114"/>
                </a:lnTo>
                <a:lnTo>
                  <a:pt x="2813177" y="2057400"/>
                </a:lnTo>
                <a:lnTo>
                  <a:pt x="2813177" y="1934362"/>
                </a:lnTo>
                <a:lnTo>
                  <a:pt x="2810726" y="1928114"/>
                </a:lnTo>
                <a:lnTo>
                  <a:pt x="2785745" y="1864487"/>
                </a:lnTo>
                <a:lnTo>
                  <a:pt x="2781554" y="1860296"/>
                </a:lnTo>
                <a:lnTo>
                  <a:pt x="2739263" y="1860296"/>
                </a:lnTo>
                <a:lnTo>
                  <a:pt x="2735072" y="1864487"/>
                </a:lnTo>
                <a:lnTo>
                  <a:pt x="2627376" y="2144268"/>
                </a:lnTo>
                <a:lnTo>
                  <a:pt x="2627376" y="2176145"/>
                </a:lnTo>
                <a:lnTo>
                  <a:pt x="2631567" y="2180336"/>
                </a:lnTo>
                <a:lnTo>
                  <a:pt x="2656967" y="2180336"/>
                </a:lnTo>
                <a:lnTo>
                  <a:pt x="2663317" y="2176145"/>
                </a:lnTo>
                <a:lnTo>
                  <a:pt x="2690749" y="2106168"/>
                </a:lnTo>
                <a:lnTo>
                  <a:pt x="2699131" y="2101977"/>
                </a:lnTo>
                <a:lnTo>
                  <a:pt x="2821686" y="2101977"/>
                </a:lnTo>
                <a:lnTo>
                  <a:pt x="2832227" y="2106168"/>
                </a:lnTo>
                <a:lnTo>
                  <a:pt x="2859659" y="2176145"/>
                </a:lnTo>
                <a:lnTo>
                  <a:pt x="2863977" y="2180336"/>
                </a:lnTo>
                <a:lnTo>
                  <a:pt x="2891409" y="2180336"/>
                </a:lnTo>
                <a:lnTo>
                  <a:pt x="2895600" y="2176145"/>
                </a:lnTo>
                <a:lnTo>
                  <a:pt x="2895600" y="2144268"/>
                </a:lnTo>
                <a:close/>
              </a:path>
              <a:path w="4206240" h="2641600">
                <a:moveTo>
                  <a:pt x="2940558" y="1352423"/>
                </a:moveTo>
                <a:lnTo>
                  <a:pt x="2936367" y="1348232"/>
                </a:lnTo>
                <a:lnTo>
                  <a:pt x="2730500" y="1348232"/>
                </a:lnTo>
                <a:lnTo>
                  <a:pt x="2724150" y="1352423"/>
                </a:lnTo>
                <a:lnTo>
                  <a:pt x="2724150" y="1663446"/>
                </a:lnTo>
                <a:lnTo>
                  <a:pt x="2730500" y="1669796"/>
                </a:lnTo>
                <a:lnTo>
                  <a:pt x="2936367" y="1669796"/>
                </a:lnTo>
                <a:lnTo>
                  <a:pt x="2940558" y="1663446"/>
                </a:lnTo>
                <a:lnTo>
                  <a:pt x="2940558" y="1631696"/>
                </a:lnTo>
                <a:lnTo>
                  <a:pt x="2936367" y="1627505"/>
                </a:lnTo>
                <a:lnTo>
                  <a:pt x="2775077" y="1627505"/>
                </a:lnTo>
                <a:lnTo>
                  <a:pt x="2770886" y="1623314"/>
                </a:lnTo>
                <a:lnTo>
                  <a:pt x="2770886" y="1532255"/>
                </a:lnTo>
                <a:lnTo>
                  <a:pt x="2775077" y="1525905"/>
                </a:lnTo>
                <a:lnTo>
                  <a:pt x="2925699" y="1525905"/>
                </a:lnTo>
                <a:lnTo>
                  <a:pt x="2929890" y="1521714"/>
                </a:lnTo>
                <a:lnTo>
                  <a:pt x="2929890" y="1489964"/>
                </a:lnTo>
                <a:lnTo>
                  <a:pt x="2925699" y="1485773"/>
                </a:lnTo>
                <a:lnTo>
                  <a:pt x="2775077" y="1485773"/>
                </a:lnTo>
                <a:lnTo>
                  <a:pt x="2770886" y="1481455"/>
                </a:lnTo>
                <a:lnTo>
                  <a:pt x="2770886" y="1394714"/>
                </a:lnTo>
                <a:lnTo>
                  <a:pt x="2775077" y="1390523"/>
                </a:lnTo>
                <a:lnTo>
                  <a:pt x="2936367" y="1390523"/>
                </a:lnTo>
                <a:lnTo>
                  <a:pt x="2940558" y="1384173"/>
                </a:lnTo>
                <a:lnTo>
                  <a:pt x="2940558" y="1352423"/>
                </a:lnTo>
                <a:close/>
              </a:path>
              <a:path w="4206240" h="2641600">
                <a:moveTo>
                  <a:pt x="3271012" y="500126"/>
                </a:moveTo>
                <a:lnTo>
                  <a:pt x="3263773" y="492760"/>
                </a:lnTo>
                <a:lnTo>
                  <a:pt x="3211322" y="492760"/>
                </a:lnTo>
                <a:lnTo>
                  <a:pt x="3203448" y="500126"/>
                </a:lnTo>
                <a:lnTo>
                  <a:pt x="3008376" y="959358"/>
                </a:lnTo>
                <a:lnTo>
                  <a:pt x="3001010" y="959358"/>
                </a:lnTo>
                <a:lnTo>
                  <a:pt x="2837865" y="575310"/>
                </a:lnTo>
                <a:lnTo>
                  <a:pt x="2805938" y="500126"/>
                </a:lnTo>
                <a:lnTo>
                  <a:pt x="2798572" y="492760"/>
                </a:lnTo>
                <a:lnTo>
                  <a:pt x="2746121" y="492760"/>
                </a:lnTo>
                <a:lnTo>
                  <a:pt x="2738247" y="500126"/>
                </a:lnTo>
                <a:lnTo>
                  <a:pt x="2738247" y="1011936"/>
                </a:lnTo>
                <a:lnTo>
                  <a:pt x="2746121" y="1019302"/>
                </a:lnTo>
                <a:lnTo>
                  <a:pt x="2775966" y="1019302"/>
                </a:lnTo>
                <a:lnTo>
                  <a:pt x="2783332" y="1011936"/>
                </a:lnTo>
                <a:lnTo>
                  <a:pt x="2783332" y="575310"/>
                </a:lnTo>
                <a:lnTo>
                  <a:pt x="2791206" y="575310"/>
                </a:lnTo>
                <a:lnTo>
                  <a:pt x="2978404" y="1011936"/>
                </a:lnTo>
                <a:lnTo>
                  <a:pt x="2986278" y="1019302"/>
                </a:lnTo>
                <a:lnTo>
                  <a:pt x="3023489" y="1019302"/>
                </a:lnTo>
                <a:lnTo>
                  <a:pt x="3030855" y="1011936"/>
                </a:lnTo>
                <a:lnTo>
                  <a:pt x="3053461" y="959358"/>
                </a:lnTo>
                <a:lnTo>
                  <a:pt x="3218688" y="575310"/>
                </a:lnTo>
                <a:lnTo>
                  <a:pt x="3225927" y="575310"/>
                </a:lnTo>
                <a:lnTo>
                  <a:pt x="3225927" y="1011936"/>
                </a:lnTo>
                <a:lnTo>
                  <a:pt x="3233801" y="1019302"/>
                </a:lnTo>
                <a:lnTo>
                  <a:pt x="3263773" y="1019302"/>
                </a:lnTo>
                <a:lnTo>
                  <a:pt x="3271012" y="1011936"/>
                </a:lnTo>
                <a:lnTo>
                  <a:pt x="3271012" y="575310"/>
                </a:lnTo>
                <a:lnTo>
                  <a:pt x="3271012" y="500126"/>
                </a:lnTo>
                <a:close/>
              </a:path>
              <a:path w="4206240" h="2641600">
                <a:moveTo>
                  <a:pt x="3310890" y="1864487"/>
                </a:moveTo>
                <a:lnTo>
                  <a:pt x="3306699" y="1860296"/>
                </a:lnTo>
                <a:lnTo>
                  <a:pt x="3255899" y="1860296"/>
                </a:lnTo>
                <a:lnTo>
                  <a:pt x="3251581" y="1864487"/>
                </a:lnTo>
                <a:lnTo>
                  <a:pt x="3145790" y="2121027"/>
                </a:lnTo>
                <a:lnTo>
                  <a:pt x="3141599" y="2121027"/>
                </a:lnTo>
                <a:lnTo>
                  <a:pt x="3037967" y="1864487"/>
                </a:lnTo>
                <a:lnTo>
                  <a:pt x="3033649" y="1860296"/>
                </a:lnTo>
                <a:lnTo>
                  <a:pt x="2982849" y="1860296"/>
                </a:lnTo>
                <a:lnTo>
                  <a:pt x="2978658" y="1864487"/>
                </a:lnTo>
                <a:lnTo>
                  <a:pt x="2978658" y="2176145"/>
                </a:lnTo>
                <a:lnTo>
                  <a:pt x="2982849" y="2180336"/>
                </a:lnTo>
                <a:lnTo>
                  <a:pt x="3018917" y="2180336"/>
                </a:lnTo>
                <a:lnTo>
                  <a:pt x="3023108" y="2176145"/>
                </a:lnTo>
                <a:lnTo>
                  <a:pt x="3023108" y="1955673"/>
                </a:lnTo>
                <a:lnTo>
                  <a:pt x="3027299" y="1955673"/>
                </a:lnTo>
                <a:lnTo>
                  <a:pt x="3118358" y="2176145"/>
                </a:lnTo>
                <a:lnTo>
                  <a:pt x="3124708" y="2180336"/>
                </a:lnTo>
                <a:lnTo>
                  <a:pt x="3164840" y="2180336"/>
                </a:lnTo>
                <a:lnTo>
                  <a:pt x="3169158" y="2176145"/>
                </a:lnTo>
                <a:lnTo>
                  <a:pt x="3260090" y="1955673"/>
                </a:lnTo>
                <a:lnTo>
                  <a:pt x="3266440" y="1955673"/>
                </a:lnTo>
                <a:lnTo>
                  <a:pt x="3266440" y="2176145"/>
                </a:lnTo>
                <a:lnTo>
                  <a:pt x="3270631" y="2180336"/>
                </a:lnTo>
                <a:lnTo>
                  <a:pt x="3306699" y="2180336"/>
                </a:lnTo>
                <a:lnTo>
                  <a:pt x="3310890" y="2176145"/>
                </a:lnTo>
                <a:lnTo>
                  <a:pt x="3310890" y="1864487"/>
                </a:lnTo>
                <a:close/>
              </a:path>
              <a:path w="4206240" h="2641600">
                <a:moveTo>
                  <a:pt x="3325368" y="1440053"/>
                </a:moveTo>
                <a:lnTo>
                  <a:pt x="3317964" y="1398714"/>
                </a:lnTo>
                <a:lnTo>
                  <a:pt x="3311283" y="1389634"/>
                </a:lnTo>
                <a:lnTo>
                  <a:pt x="3296920" y="1370139"/>
                </a:lnTo>
                <a:lnTo>
                  <a:pt x="3279902" y="1361592"/>
                </a:lnTo>
                <a:lnTo>
                  <a:pt x="3279902" y="1440053"/>
                </a:lnTo>
                <a:lnTo>
                  <a:pt x="3276435" y="1463624"/>
                </a:lnTo>
                <a:lnTo>
                  <a:pt x="3265754" y="1479448"/>
                </a:lnTo>
                <a:lnTo>
                  <a:pt x="3247377" y="1488338"/>
                </a:lnTo>
                <a:lnTo>
                  <a:pt x="3220847" y="1491119"/>
                </a:lnTo>
                <a:lnTo>
                  <a:pt x="3125470" y="1491119"/>
                </a:lnTo>
                <a:lnTo>
                  <a:pt x="3120898" y="1486027"/>
                </a:lnTo>
                <a:lnTo>
                  <a:pt x="3120898" y="1394206"/>
                </a:lnTo>
                <a:lnTo>
                  <a:pt x="3125470" y="1389634"/>
                </a:lnTo>
                <a:lnTo>
                  <a:pt x="3220847" y="1389634"/>
                </a:lnTo>
                <a:lnTo>
                  <a:pt x="3247377" y="1392428"/>
                </a:lnTo>
                <a:lnTo>
                  <a:pt x="3265754" y="1401279"/>
                </a:lnTo>
                <a:lnTo>
                  <a:pt x="3276435" y="1416913"/>
                </a:lnTo>
                <a:lnTo>
                  <a:pt x="3279902" y="1440053"/>
                </a:lnTo>
                <a:lnTo>
                  <a:pt x="3279902" y="1361592"/>
                </a:lnTo>
                <a:lnTo>
                  <a:pt x="3263963" y="1353578"/>
                </a:lnTo>
                <a:lnTo>
                  <a:pt x="3220847" y="1348232"/>
                </a:lnTo>
                <a:lnTo>
                  <a:pt x="3079877" y="1348232"/>
                </a:lnTo>
                <a:lnTo>
                  <a:pt x="3075432" y="1353312"/>
                </a:lnTo>
                <a:lnTo>
                  <a:pt x="3075432" y="1665224"/>
                </a:lnTo>
                <a:lnTo>
                  <a:pt x="3079877" y="1669796"/>
                </a:lnTo>
                <a:lnTo>
                  <a:pt x="3116453" y="1669796"/>
                </a:lnTo>
                <a:lnTo>
                  <a:pt x="3120898" y="1665224"/>
                </a:lnTo>
                <a:lnTo>
                  <a:pt x="3120898" y="1537081"/>
                </a:lnTo>
                <a:lnTo>
                  <a:pt x="3125470" y="1532001"/>
                </a:lnTo>
                <a:lnTo>
                  <a:pt x="3198495" y="1532001"/>
                </a:lnTo>
                <a:lnTo>
                  <a:pt x="3207385" y="1537081"/>
                </a:lnTo>
                <a:lnTo>
                  <a:pt x="3288919" y="1665224"/>
                </a:lnTo>
                <a:lnTo>
                  <a:pt x="3298444" y="1669796"/>
                </a:lnTo>
                <a:lnTo>
                  <a:pt x="3316351" y="1669796"/>
                </a:lnTo>
                <a:lnTo>
                  <a:pt x="3320923" y="1665224"/>
                </a:lnTo>
                <a:lnTo>
                  <a:pt x="3320923" y="1633474"/>
                </a:lnTo>
                <a:lnTo>
                  <a:pt x="3257423" y="1532001"/>
                </a:lnTo>
                <a:lnTo>
                  <a:pt x="3257423" y="1527429"/>
                </a:lnTo>
                <a:lnTo>
                  <a:pt x="3285337" y="1517154"/>
                </a:lnTo>
                <a:lnTo>
                  <a:pt x="3306775" y="1499514"/>
                </a:lnTo>
                <a:lnTo>
                  <a:pt x="3311296" y="1491119"/>
                </a:lnTo>
                <a:lnTo>
                  <a:pt x="3320516" y="1473987"/>
                </a:lnTo>
                <a:lnTo>
                  <a:pt x="3325368" y="1440053"/>
                </a:lnTo>
                <a:close/>
              </a:path>
              <a:path w="4206240" h="2641600">
                <a:moveTo>
                  <a:pt x="3803904" y="643255"/>
                </a:moveTo>
                <a:lnTo>
                  <a:pt x="3790899" y="595020"/>
                </a:lnTo>
                <a:lnTo>
                  <a:pt x="3767950" y="555472"/>
                </a:lnTo>
                <a:lnTo>
                  <a:pt x="3736302" y="524637"/>
                </a:lnTo>
                <a:lnTo>
                  <a:pt x="3732923" y="522732"/>
                </a:lnTo>
                <a:lnTo>
                  <a:pt x="3697186" y="502577"/>
                </a:lnTo>
                <a:lnTo>
                  <a:pt x="3651821" y="489318"/>
                </a:lnTo>
                <a:lnTo>
                  <a:pt x="3601466" y="484886"/>
                </a:lnTo>
                <a:lnTo>
                  <a:pt x="3559505" y="488238"/>
                </a:lnTo>
                <a:lnTo>
                  <a:pt x="3519525" y="498284"/>
                </a:lnTo>
                <a:lnTo>
                  <a:pt x="3482302" y="515023"/>
                </a:lnTo>
                <a:lnTo>
                  <a:pt x="3448634" y="538441"/>
                </a:lnTo>
                <a:lnTo>
                  <a:pt x="3419310" y="568553"/>
                </a:lnTo>
                <a:lnTo>
                  <a:pt x="3395116" y="605345"/>
                </a:lnTo>
                <a:lnTo>
                  <a:pt x="3376853" y="648817"/>
                </a:lnTo>
                <a:lnTo>
                  <a:pt x="3365322" y="698957"/>
                </a:lnTo>
                <a:lnTo>
                  <a:pt x="3361309" y="755777"/>
                </a:lnTo>
                <a:lnTo>
                  <a:pt x="3365322" y="812736"/>
                </a:lnTo>
                <a:lnTo>
                  <a:pt x="3376853" y="862952"/>
                </a:lnTo>
                <a:lnTo>
                  <a:pt x="3395116" y="906449"/>
                </a:lnTo>
                <a:lnTo>
                  <a:pt x="3419310" y="943229"/>
                </a:lnTo>
                <a:lnTo>
                  <a:pt x="3448634" y="973289"/>
                </a:lnTo>
                <a:lnTo>
                  <a:pt x="3482302" y="996657"/>
                </a:lnTo>
                <a:lnTo>
                  <a:pt x="3519525" y="1013345"/>
                </a:lnTo>
                <a:lnTo>
                  <a:pt x="3559505" y="1023340"/>
                </a:lnTo>
                <a:lnTo>
                  <a:pt x="3601466" y="1026668"/>
                </a:lnTo>
                <a:lnTo>
                  <a:pt x="3651821" y="1022261"/>
                </a:lnTo>
                <a:lnTo>
                  <a:pt x="3697186" y="1008875"/>
                </a:lnTo>
                <a:lnTo>
                  <a:pt x="3731069" y="989330"/>
                </a:lnTo>
                <a:lnTo>
                  <a:pt x="3736302" y="986320"/>
                </a:lnTo>
                <a:lnTo>
                  <a:pt x="3767950" y="954392"/>
                </a:lnTo>
                <a:lnTo>
                  <a:pt x="3790899" y="912876"/>
                </a:lnTo>
                <a:lnTo>
                  <a:pt x="3803904" y="861568"/>
                </a:lnTo>
                <a:lnTo>
                  <a:pt x="3796538" y="853567"/>
                </a:lnTo>
                <a:lnTo>
                  <a:pt x="3766185" y="853567"/>
                </a:lnTo>
                <a:lnTo>
                  <a:pt x="3758819" y="861568"/>
                </a:lnTo>
                <a:lnTo>
                  <a:pt x="3745204" y="906564"/>
                </a:lnTo>
                <a:lnTo>
                  <a:pt x="3722662" y="942213"/>
                </a:lnTo>
                <a:lnTo>
                  <a:pt x="3691191" y="968133"/>
                </a:lnTo>
                <a:lnTo>
                  <a:pt x="3650792" y="983970"/>
                </a:lnTo>
                <a:lnTo>
                  <a:pt x="3601466" y="989330"/>
                </a:lnTo>
                <a:lnTo>
                  <a:pt x="3555149" y="984326"/>
                </a:lnTo>
                <a:lnTo>
                  <a:pt x="3513467" y="969454"/>
                </a:lnTo>
                <a:lnTo>
                  <a:pt x="3477336" y="944956"/>
                </a:lnTo>
                <a:lnTo>
                  <a:pt x="3447656" y="911098"/>
                </a:lnTo>
                <a:lnTo>
                  <a:pt x="3425329" y="868121"/>
                </a:lnTo>
                <a:lnTo>
                  <a:pt x="3411270" y="816267"/>
                </a:lnTo>
                <a:lnTo>
                  <a:pt x="3406394" y="755777"/>
                </a:lnTo>
                <a:lnTo>
                  <a:pt x="3411270" y="695490"/>
                </a:lnTo>
                <a:lnTo>
                  <a:pt x="3425329" y="643763"/>
                </a:lnTo>
                <a:lnTo>
                  <a:pt x="3447656" y="600875"/>
                </a:lnTo>
                <a:lnTo>
                  <a:pt x="3477336" y="567080"/>
                </a:lnTo>
                <a:lnTo>
                  <a:pt x="3513467" y="542620"/>
                </a:lnTo>
                <a:lnTo>
                  <a:pt x="3555149" y="527748"/>
                </a:lnTo>
                <a:lnTo>
                  <a:pt x="3601466" y="522732"/>
                </a:lnTo>
                <a:lnTo>
                  <a:pt x="3650792" y="528053"/>
                </a:lnTo>
                <a:lnTo>
                  <a:pt x="3691191" y="543509"/>
                </a:lnTo>
                <a:lnTo>
                  <a:pt x="3722662" y="568363"/>
                </a:lnTo>
                <a:lnTo>
                  <a:pt x="3745204" y="601853"/>
                </a:lnTo>
                <a:lnTo>
                  <a:pt x="3758819" y="643255"/>
                </a:lnTo>
                <a:lnTo>
                  <a:pt x="3766185" y="650621"/>
                </a:lnTo>
                <a:lnTo>
                  <a:pt x="3796538" y="650621"/>
                </a:lnTo>
                <a:lnTo>
                  <a:pt x="3803904" y="643255"/>
                </a:lnTo>
                <a:close/>
              </a:path>
              <a:path w="4206240" h="2641600">
                <a:moveTo>
                  <a:pt x="4206240" y="0"/>
                </a:moveTo>
                <a:lnTo>
                  <a:pt x="4159631" y="0"/>
                </a:lnTo>
                <a:lnTo>
                  <a:pt x="4159631" y="46990"/>
                </a:lnTo>
                <a:lnTo>
                  <a:pt x="4159631" y="2594610"/>
                </a:lnTo>
                <a:lnTo>
                  <a:pt x="46609" y="2594610"/>
                </a:lnTo>
                <a:lnTo>
                  <a:pt x="46609" y="46990"/>
                </a:lnTo>
                <a:lnTo>
                  <a:pt x="4159631" y="46990"/>
                </a:lnTo>
                <a:lnTo>
                  <a:pt x="4159631" y="0"/>
                </a:lnTo>
                <a:lnTo>
                  <a:pt x="0" y="0"/>
                </a:lnTo>
                <a:lnTo>
                  <a:pt x="0" y="46990"/>
                </a:lnTo>
                <a:lnTo>
                  <a:pt x="0" y="2594610"/>
                </a:lnTo>
                <a:lnTo>
                  <a:pt x="0" y="2641600"/>
                </a:lnTo>
                <a:lnTo>
                  <a:pt x="4206240" y="2641600"/>
                </a:lnTo>
                <a:lnTo>
                  <a:pt x="4206240" y="2594749"/>
                </a:lnTo>
                <a:lnTo>
                  <a:pt x="4206240" y="2594610"/>
                </a:lnTo>
                <a:lnTo>
                  <a:pt x="4206240" y="46990"/>
                </a:lnTo>
                <a:lnTo>
                  <a:pt x="4206240" y="46863"/>
                </a:lnTo>
                <a:lnTo>
                  <a:pt x="4206240" y="0"/>
                </a:lnTo>
                <a:close/>
              </a:path>
            </a:pathLst>
          </a:custGeom>
          <a:solidFill>
            <a:srgbClr val="FFFFFF"/>
          </a:solidFill>
        </p:spPr>
        <p:txBody>
          <a:bodyPr wrap="square" lIns="0" tIns="0" rIns="0" bIns="0" rtlCol="0"/>
          <a:lstStyle/>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76CE"/>
          </a:solidFill>
        </p:spPr>
        <p:txBody>
          <a:bodyPr wrap="square" lIns="0" tIns="0" rIns="0" bIns="0" rtlCol="0"/>
          <a:lstStyle/>
          <a:p>
            <a:endParaRPr kern="0" dirty="0"/>
          </a:p>
        </p:txBody>
      </p:sp>
      <p:sp>
        <p:nvSpPr>
          <p:cNvPr id="3" name="object 3"/>
          <p:cNvSpPr txBox="1"/>
          <p:nvPr/>
        </p:nvSpPr>
        <p:spPr>
          <a:xfrm>
            <a:off x="596900" y="6421882"/>
            <a:ext cx="2451100" cy="114774"/>
          </a:xfrm>
          <a:prstGeom prst="rect">
            <a:avLst/>
          </a:prstGeom>
        </p:spPr>
        <p:txBody>
          <a:bodyPr vert="horz" wrap="square" lIns="0" tIns="14604" rIns="0" bIns="0" rtlCol="0">
            <a:spAutoFit/>
          </a:bodyPr>
          <a:lstStyle/>
          <a:p>
            <a:pPr marL="12700">
              <a:lnSpc>
                <a:spcPct val="100000"/>
              </a:lnSpc>
              <a:spcBef>
                <a:spcPts val="114"/>
              </a:spcBef>
            </a:pPr>
            <a:r>
              <a:rPr lang="cs-CZ" sz="650" dirty="0">
                <a:solidFill>
                  <a:srgbClr val="FFFFFF"/>
                </a:solidFill>
                <a:latin typeface="Arial"/>
                <a:cs typeface="Arial"/>
              </a:rPr>
              <a:t>© Copyright 2019 Dell Inc. Všechna práva vyhrazena.</a:t>
            </a:r>
          </a:p>
        </p:txBody>
      </p:sp>
      <p:pic>
        <p:nvPicPr>
          <p:cNvPr id="4" name="object 4"/>
          <p:cNvPicPr/>
          <p:nvPr/>
        </p:nvPicPr>
        <p:blipFill>
          <a:blip r:embed="rId2" cstate="print"/>
          <a:stretch>
            <a:fillRect/>
          </a:stretch>
        </p:blipFill>
        <p:spPr>
          <a:xfrm>
            <a:off x="10162793" y="5461000"/>
            <a:ext cx="1648205" cy="1035050"/>
          </a:xfrm>
          <a:prstGeom prst="rect">
            <a:avLst/>
          </a:prstGeom>
        </p:spPr>
      </p:pic>
      <p:sp>
        <p:nvSpPr>
          <p:cNvPr id="5" name="object 5"/>
          <p:cNvSpPr txBox="1">
            <a:spLocks noGrp="1"/>
          </p:cNvSpPr>
          <p:nvPr>
            <p:ph type="title"/>
          </p:nvPr>
        </p:nvSpPr>
        <p:spPr>
          <a:xfrm>
            <a:off x="548386" y="1043685"/>
            <a:ext cx="7071614" cy="574040"/>
          </a:xfrm>
          <a:prstGeom prst="rect">
            <a:avLst/>
          </a:prstGeom>
        </p:spPr>
        <p:txBody>
          <a:bodyPr vert="horz" wrap="square" lIns="0" tIns="12700" rIns="0" bIns="0" rtlCol="0">
            <a:spAutoFit/>
          </a:bodyPr>
          <a:lstStyle/>
          <a:p>
            <a:pPr marL="12700">
              <a:lnSpc>
                <a:spcPct val="100000"/>
              </a:lnSpc>
              <a:spcBef>
                <a:spcPts val="100"/>
              </a:spcBef>
            </a:pPr>
            <a:r>
              <a:rPr lang="cs-CZ" sz="3600" b="1" dirty="0">
                <a:solidFill>
                  <a:srgbClr val="FFFFFF"/>
                </a:solidFill>
                <a:latin typeface="Arial"/>
                <a:cs typeface="Arial"/>
              </a:rPr>
              <a:t>Omezení odpovědnosti</a:t>
            </a:r>
          </a:p>
        </p:txBody>
      </p:sp>
      <p:sp>
        <p:nvSpPr>
          <p:cNvPr id="6" name="object 6"/>
          <p:cNvSpPr txBox="1">
            <a:spLocks noGrp="1"/>
          </p:cNvSpPr>
          <p:nvPr>
            <p:ph type="body" idx="1"/>
          </p:nvPr>
        </p:nvSpPr>
        <p:spPr>
          <a:prstGeom prst="rect">
            <a:avLst/>
          </a:prstGeom>
        </p:spPr>
        <p:txBody>
          <a:bodyPr vert="horz" wrap="square" lIns="0" tIns="12065" rIns="0" bIns="0" rtlCol="0">
            <a:spAutoFit/>
          </a:bodyPr>
          <a:lstStyle/>
          <a:p>
            <a:pPr marL="12700" marR="5080">
              <a:lnSpc>
                <a:spcPct val="100699"/>
              </a:lnSpc>
              <a:spcBef>
                <a:spcPts val="95"/>
              </a:spcBef>
            </a:pPr>
            <a:r>
              <a:rPr lang="cs-CZ" dirty="0"/>
              <a:t>Společnost Dell EMC poskytuje tento dokument s nejčastějšími dotazy ke zdůraznění vaší povinnosti dodržovat všechny platné zákony o kontrole vývozu a sankcích. Nemá sloužit jako právní poradenství a není jeho náhradou. Jste i nadále odpovědní za dodržování těchto zákonů a za zavedení vhodných zásad a postupů k zajištění jejich dodržování, včetně programu dodržování obchodních předpisů. Tyto pokyny v žádném případě nemění ani nepopírají vaše zákonné povinnosti vyplývající z Etického kodexu partnera nebo příslušných partnerských smluv se společností Dell EMC.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9945" y="6492494"/>
            <a:ext cx="138430" cy="366767"/>
          </a:xfrm>
          <a:prstGeom prst="rect">
            <a:avLst/>
          </a:prstGeom>
        </p:spPr>
        <p:txBody>
          <a:bodyPr vert="horz" wrap="square" lIns="0" tIns="12700" rIns="0" bIns="0" rtlCol="0">
            <a:spAutoFit/>
          </a:bodyPr>
          <a:lstStyle/>
          <a:p>
            <a:pPr marL="38100">
              <a:lnSpc>
                <a:spcPct val="100000"/>
              </a:lnSpc>
              <a:spcBef>
                <a:spcPts val="100"/>
              </a:spcBef>
            </a:pPr>
            <a:r>
              <a:rPr lang="cs-CZ" sz="800" dirty="0">
                <a:solidFill>
                  <a:srgbClr val="444444"/>
                </a:solidFill>
                <a:latin typeface="Arial"/>
                <a:cs typeface="Arial"/>
              </a:rPr>
              <a:t>3.</a:t>
            </a:r>
          </a:p>
        </p:txBody>
      </p:sp>
      <p:pic>
        <p:nvPicPr>
          <p:cNvPr id="3" name="object 3"/>
          <p:cNvPicPr/>
          <p:nvPr/>
        </p:nvPicPr>
        <p:blipFill>
          <a:blip r:embed="rId2" cstate="print"/>
          <a:stretch>
            <a:fillRect/>
          </a:stretch>
        </p:blipFill>
        <p:spPr>
          <a:xfrm>
            <a:off x="11100054" y="6245859"/>
            <a:ext cx="710946" cy="445770"/>
          </a:xfrm>
          <a:prstGeom prst="rect">
            <a:avLst/>
          </a:prstGeom>
        </p:spPr>
      </p:pic>
      <p:sp>
        <p:nvSpPr>
          <p:cNvPr id="4" name="object 4"/>
          <p:cNvSpPr txBox="1"/>
          <p:nvPr/>
        </p:nvSpPr>
        <p:spPr>
          <a:xfrm>
            <a:off x="632968" y="6593331"/>
            <a:ext cx="1023619" cy="114774"/>
          </a:xfrm>
          <a:prstGeom prst="rect">
            <a:avLst/>
          </a:prstGeom>
        </p:spPr>
        <p:txBody>
          <a:bodyPr vert="horz" wrap="square" lIns="0" tIns="14604" rIns="0" bIns="0" rtlCol="0">
            <a:spAutoFit/>
          </a:bodyPr>
          <a:lstStyle/>
          <a:p>
            <a:pPr marL="12700">
              <a:lnSpc>
                <a:spcPct val="100000"/>
              </a:lnSpc>
              <a:spcBef>
                <a:spcPts val="114"/>
              </a:spcBef>
            </a:pPr>
            <a:r>
              <a:rPr lang="cs-CZ" sz="650" dirty="0">
                <a:solidFill>
                  <a:srgbClr val="444444"/>
                </a:solidFill>
                <a:latin typeface="Arial"/>
                <a:cs typeface="Arial"/>
              </a:rPr>
              <a:t>© Copyright 2019 Dell Inc.</a:t>
            </a:r>
          </a:p>
        </p:txBody>
      </p:sp>
      <p:sp>
        <p:nvSpPr>
          <p:cNvPr id="5" name="object 5"/>
          <p:cNvSpPr txBox="1">
            <a:spLocks noGrp="1"/>
          </p:cNvSpPr>
          <p:nvPr>
            <p:ph type="title"/>
          </p:nvPr>
        </p:nvSpPr>
        <p:spPr>
          <a:xfrm>
            <a:off x="368300" y="239523"/>
            <a:ext cx="11442700" cy="446278"/>
          </a:xfrm>
          <a:prstGeom prst="rect">
            <a:avLst/>
          </a:prstGeom>
        </p:spPr>
        <p:txBody>
          <a:bodyPr vert="horz" wrap="square" lIns="0" tIns="12700" rIns="0" bIns="0" rtlCol="0">
            <a:spAutoFit/>
          </a:bodyPr>
          <a:lstStyle/>
          <a:p>
            <a:pPr marL="12700">
              <a:lnSpc>
                <a:spcPct val="100000"/>
              </a:lnSpc>
              <a:spcBef>
                <a:spcPts val="100"/>
              </a:spcBef>
            </a:pPr>
            <a:r>
              <a:rPr lang="cs-CZ" dirty="0"/>
              <a:t>Jaké jsou mé povinnosti týkající se dodržování obchodních předpisů?</a:t>
            </a:r>
          </a:p>
        </p:txBody>
      </p:sp>
      <p:sp>
        <p:nvSpPr>
          <p:cNvPr id="6" name="object 6"/>
          <p:cNvSpPr txBox="1"/>
          <p:nvPr/>
        </p:nvSpPr>
        <p:spPr>
          <a:xfrm>
            <a:off x="364490" y="954532"/>
            <a:ext cx="11252200" cy="4350385"/>
          </a:xfrm>
          <a:prstGeom prst="rect">
            <a:avLst/>
          </a:prstGeom>
        </p:spPr>
        <p:txBody>
          <a:bodyPr vert="horz" wrap="square" lIns="0" tIns="46990" rIns="0" bIns="0" rtlCol="0">
            <a:spAutoFit/>
          </a:bodyPr>
          <a:lstStyle/>
          <a:p>
            <a:pPr marL="12700" marR="238125">
              <a:lnSpc>
                <a:spcPts val="2160"/>
              </a:lnSpc>
              <a:spcBef>
                <a:spcPts val="370"/>
              </a:spcBef>
            </a:pPr>
            <a:r>
              <a:rPr lang="cs-CZ" sz="2000" b="1" dirty="0">
                <a:solidFill>
                  <a:srgbClr val="0076CE"/>
                </a:solidFill>
                <a:latin typeface="Arial"/>
                <a:cs typeface="Arial"/>
              </a:rPr>
              <a:t>Následující text je shrnutím a připomenutím povinností stanovených v Etickém kodexu partnera.</a:t>
            </a:r>
          </a:p>
          <a:p>
            <a:pPr marL="12700">
              <a:lnSpc>
                <a:spcPts val="2295"/>
              </a:lnSpc>
              <a:spcBef>
                <a:spcPts val="1350"/>
              </a:spcBef>
            </a:pPr>
            <a:r>
              <a:rPr lang="cs-CZ" sz="2000" b="1" dirty="0">
                <a:solidFill>
                  <a:srgbClr val="0076CE"/>
                </a:solidFill>
                <a:latin typeface="Arial"/>
                <a:cs typeface="Arial"/>
              </a:rPr>
              <a:t>V etickém kodexu partnera se uvádí, že všechny produkty, software a služby společnosti Dell EMC:</a:t>
            </a:r>
          </a:p>
          <a:p>
            <a:pPr marL="698500" marR="146050" indent="-228600">
              <a:lnSpc>
                <a:spcPts val="1939"/>
              </a:lnSpc>
              <a:spcBef>
                <a:spcPts val="140"/>
              </a:spcBef>
              <a:buClr>
                <a:srgbClr val="0076CE"/>
              </a:buClr>
              <a:buChar char="•"/>
              <a:tabLst>
                <a:tab pos="697865" algn="l"/>
                <a:tab pos="698500" algn="l"/>
              </a:tabLst>
            </a:pPr>
            <a:r>
              <a:rPr lang="cs-CZ" sz="1800" dirty="0">
                <a:solidFill>
                  <a:srgbClr val="444444"/>
                </a:solidFill>
                <a:latin typeface="Arial"/>
                <a:cs typeface="Arial"/>
              </a:rPr>
              <a:t>Podléhají dle předpokladů požadavkům USA na kontrolu vývozu, a to vedle požadavků v jiných příslušných zemích</a:t>
            </a:r>
          </a:p>
          <a:p>
            <a:pPr marL="698500" marR="322580" indent="-228600">
              <a:lnSpc>
                <a:spcPts val="1939"/>
              </a:lnSpc>
              <a:spcBef>
                <a:spcPts val="10"/>
              </a:spcBef>
              <a:buClr>
                <a:srgbClr val="0076CE"/>
              </a:buClr>
              <a:buChar char="•"/>
              <a:tabLst>
                <a:tab pos="697865" algn="l"/>
                <a:tab pos="698500" algn="l"/>
              </a:tabLst>
            </a:pPr>
            <a:r>
              <a:rPr lang="cs-CZ" sz="1800" dirty="0">
                <a:solidFill>
                  <a:srgbClr val="444444"/>
                </a:solidFill>
                <a:latin typeface="Arial"/>
                <a:cs typeface="Arial"/>
              </a:rPr>
              <a:t>Nesmí být poskytovány osobám, zemím nebo způsobům použití, na které se vztahují sankce nebo omezení, pokud to není povoleno vládou USA</a:t>
            </a:r>
          </a:p>
          <a:p>
            <a:pPr>
              <a:lnSpc>
                <a:spcPct val="100000"/>
              </a:lnSpc>
              <a:spcBef>
                <a:spcPts val="50"/>
              </a:spcBef>
              <a:buClr>
                <a:srgbClr val="0076CE"/>
              </a:buClr>
              <a:buFont typeface="Arial"/>
              <a:buChar char="•"/>
            </a:pPr>
            <a:endParaRPr sz="1600" kern="0" dirty="0">
              <a:latin typeface="Arial"/>
              <a:cs typeface="Arial"/>
            </a:endParaRPr>
          </a:p>
          <a:p>
            <a:pPr marL="12700">
              <a:lnSpc>
                <a:spcPts val="2295"/>
              </a:lnSpc>
            </a:pPr>
            <a:r>
              <a:rPr lang="cs-CZ" sz="2000" b="1" dirty="0">
                <a:solidFill>
                  <a:srgbClr val="0076CE"/>
                </a:solidFill>
                <a:latin typeface="Arial"/>
                <a:cs typeface="Arial"/>
              </a:rPr>
              <a:t>Partner musí:</a:t>
            </a:r>
          </a:p>
          <a:p>
            <a:pPr marL="698500" marR="424815" indent="-228600">
              <a:lnSpc>
                <a:spcPts val="1939"/>
              </a:lnSpc>
              <a:spcBef>
                <a:spcPts val="145"/>
              </a:spcBef>
              <a:buClr>
                <a:srgbClr val="0076CE"/>
              </a:buClr>
              <a:buChar char="•"/>
              <a:tabLst>
                <a:tab pos="697865" algn="l"/>
                <a:tab pos="698500" algn="l"/>
              </a:tabLst>
            </a:pPr>
            <a:r>
              <a:rPr lang="cs-CZ" sz="1800" dirty="0">
                <a:solidFill>
                  <a:srgbClr val="444444"/>
                </a:solidFill>
                <a:latin typeface="Arial"/>
                <a:cs typeface="Arial"/>
              </a:rPr>
              <a:t>Seznámit se zákony a předpisy USA o kontrole vývozu, které se vztahují na produkty, software a služby společnosti Dell EMC, včetně všech zvláštních omezení, a dodržovat je</a:t>
            </a:r>
          </a:p>
          <a:p>
            <a:pPr marL="698500" indent="-228600">
              <a:lnSpc>
                <a:spcPts val="1810"/>
              </a:lnSpc>
              <a:buClr>
                <a:srgbClr val="0076CE"/>
              </a:buClr>
              <a:buChar char="•"/>
              <a:tabLst>
                <a:tab pos="697865" algn="l"/>
                <a:tab pos="698500" algn="l"/>
              </a:tabLst>
            </a:pPr>
            <a:r>
              <a:rPr lang="cs-CZ" sz="1800" dirty="0">
                <a:solidFill>
                  <a:srgbClr val="444444"/>
                </a:solidFill>
                <a:latin typeface="Arial"/>
                <a:cs typeface="Arial"/>
              </a:rPr>
              <a:t>Získat všechny požadované licence nebo jiná vládní povolení potřebná k používání, přenosu, dovozu, vývozu nebo zpětnému vývozu produktů, softwaru, technologií nebo služeb společnosti Dell EMC.</a:t>
            </a:r>
          </a:p>
          <a:p>
            <a:pPr marL="698500" marR="182880" indent="-228600">
              <a:lnSpc>
                <a:spcPts val="1939"/>
              </a:lnSpc>
              <a:spcBef>
                <a:spcPts val="140"/>
              </a:spcBef>
              <a:buClr>
                <a:srgbClr val="0076CE"/>
              </a:buClr>
              <a:buChar char="•"/>
              <a:tabLst>
                <a:tab pos="697865" algn="l"/>
                <a:tab pos="698500" algn="l"/>
              </a:tabLst>
            </a:pPr>
            <a:r>
              <a:rPr lang="cs-CZ" sz="1800" dirty="0">
                <a:solidFill>
                  <a:srgbClr val="444444"/>
                </a:solidFill>
                <a:latin typeface="Arial"/>
                <a:cs typeface="Arial"/>
              </a:rPr>
              <a:t>Nesmí kooperovat s žádnou omezující obchodní praktikou nebo bojkotem, které jsou zakázány nebo trestány podle amerických nebo místních zákonů</a:t>
            </a:r>
          </a:p>
          <a:p>
            <a:pPr marL="698500" indent="-228600">
              <a:lnSpc>
                <a:spcPts val="1920"/>
              </a:lnSpc>
              <a:buClr>
                <a:srgbClr val="0076CE"/>
              </a:buClr>
              <a:buChar char="•"/>
              <a:tabLst>
                <a:tab pos="697865" algn="l"/>
                <a:tab pos="698500" algn="l"/>
              </a:tabLst>
            </a:pPr>
            <a:r>
              <a:rPr lang="cs-CZ" sz="1800" dirty="0">
                <a:solidFill>
                  <a:srgbClr val="444444"/>
                </a:solidFill>
                <a:latin typeface="Arial"/>
                <a:cs typeface="Arial"/>
              </a:rPr>
              <a:t>Seznámit se s platnými zákony a předpisy o kontrole dovozu a vývozu v jiných zemích a dodržovat je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594" rIns="0" bIns="0" rtlCol="0">
            <a:spAutoFit/>
          </a:bodyPr>
          <a:lstStyle/>
          <a:p>
            <a:pPr marL="12700" marR="5080">
              <a:lnSpc>
                <a:spcPts val="3020"/>
              </a:lnSpc>
              <a:spcBef>
                <a:spcPts val="484"/>
              </a:spcBef>
            </a:pPr>
            <a:r>
              <a:rPr lang="cs-CZ" dirty="0"/>
              <a:t>Jaké jsou americké zákony o kontrole vývozu a sankcích, které musím jako partner společnosti Dell EMC dodržovat?</a:t>
            </a:r>
          </a:p>
        </p:txBody>
      </p:sp>
      <p:sp>
        <p:nvSpPr>
          <p:cNvPr id="3" name="object 3"/>
          <p:cNvSpPr txBox="1"/>
          <p:nvPr/>
        </p:nvSpPr>
        <p:spPr>
          <a:xfrm>
            <a:off x="364490" y="2036571"/>
            <a:ext cx="4953635" cy="3596497"/>
          </a:xfrm>
          <a:prstGeom prst="rect">
            <a:avLst/>
          </a:prstGeom>
        </p:spPr>
        <p:txBody>
          <a:bodyPr vert="horz" wrap="square" lIns="0" tIns="43815" rIns="0" bIns="0" rtlCol="0">
            <a:spAutoFit/>
          </a:bodyPr>
          <a:lstStyle/>
          <a:p>
            <a:pPr marL="241300" marR="5080" indent="-228600">
              <a:lnSpc>
                <a:spcPts val="1939"/>
              </a:lnSpc>
              <a:spcBef>
                <a:spcPts val="345"/>
              </a:spcBef>
              <a:buClr>
                <a:srgbClr val="0076CE"/>
              </a:buClr>
              <a:buChar char="•"/>
              <a:tabLst>
                <a:tab pos="240665" algn="l"/>
                <a:tab pos="241300" algn="l"/>
              </a:tabLst>
            </a:pPr>
            <a:r>
              <a:rPr lang="cs-CZ" sz="1800" dirty="0">
                <a:solidFill>
                  <a:srgbClr val="444444"/>
                </a:solidFill>
                <a:latin typeface="Arial"/>
                <a:cs typeface="Arial"/>
              </a:rPr>
              <a:t>Zřizuje a prosazuje je Ministerstvo obchodu USA prostřednictvím </a:t>
            </a:r>
            <a:r>
              <a:rPr lang="cs-CZ" sz="1800" b="1" dirty="0">
                <a:solidFill>
                  <a:srgbClr val="444444"/>
                </a:solidFill>
                <a:latin typeface="Arial"/>
                <a:cs typeface="Arial"/>
              </a:rPr>
              <a:t>Úřadu pro průmysl a bezpečnost (BIS)</a:t>
            </a:r>
          </a:p>
          <a:p>
            <a:pPr marL="241300" marR="830580" indent="-228600">
              <a:lnSpc>
                <a:spcPts val="1939"/>
              </a:lnSpc>
              <a:spcBef>
                <a:spcPts val="1010"/>
              </a:spcBef>
              <a:buClr>
                <a:srgbClr val="0076CE"/>
              </a:buClr>
              <a:buChar char="•"/>
              <a:tabLst>
                <a:tab pos="240665" algn="l"/>
                <a:tab pos="241300" algn="l"/>
              </a:tabLst>
            </a:pPr>
            <a:r>
              <a:rPr lang="cs-CZ" sz="1800" dirty="0">
                <a:solidFill>
                  <a:srgbClr val="444444"/>
                </a:solidFill>
                <a:latin typeface="Arial"/>
                <a:cs typeface="Arial"/>
              </a:rPr>
              <a:t>V EAR se upravuje vývoz, zpětný vývoz a transfery mnoha komerčních položek</a:t>
            </a:r>
          </a:p>
          <a:p>
            <a:pPr marL="241300" marR="85725" indent="-228600">
              <a:lnSpc>
                <a:spcPts val="1939"/>
              </a:lnSpc>
              <a:spcBef>
                <a:spcPts val="1010"/>
              </a:spcBef>
              <a:buClr>
                <a:srgbClr val="0076CE"/>
              </a:buClr>
              <a:buChar char="•"/>
              <a:tabLst>
                <a:tab pos="240665" algn="l"/>
                <a:tab pos="241300" algn="l"/>
              </a:tabLst>
            </a:pPr>
            <a:r>
              <a:rPr lang="cs-CZ" sz="1800" dirty="0">
                <a:solidFill>
                  <a:srgbClr val="444444"/>
                </a:solidFill>
                <a:latin typeface="Arial"/>
                <a:cs typeface="Arial"/>
              </a:rPr>
              <a:t>K položkám, na které se vztahuje EAR, patří zboží, technologie a software, včetně těch, které jsou výslovně uvedeny na obchodním kontrolním seznamu, a položek, které nejsou výslovně uvedeny a jsou označeny jako „EAR99“</a:t>
            </a:r>
          </a:p>
          <a:p>
            <a:pPr marL="241300" marR="17780" indent="-228600">
              <a:lnSpc>
                <a:spcPts val="1939"/>
              </a:lnSpc>
              <a:spcBef>
                <a:spcPts val="1025"/>
              </a:spcBef>
              <a:buClr>
                <a:srgbClr val="0076CE"/>
              </a:buClr>
              <a:buChar char="•"/>
              <a:tabLst>
                <a:tab pos="240665" algn="l"/>
                <a:tab pos="241300" algn="l"/>
              </a:tabLst>
            </a:pPr>
            <a:r>
              <a:rPr lang="cs-CZ" sz="1800" dirty="0">
                <a:solidFill>
                  <a:srgbClr val="444444"/>
                </a:solidFill>
                <a:latin typeface="Arial"/>
                <a:cs typeface="Arial"/>
              </a:rPr>
              <a:t>Další zdroje o EAR najdete </a:t>
            </a:r>
            <a:r>
              <a:rPr lang="cs-CZ" sz="1800" u="sng" dirty="0">
                <a:solidFill>
                  <a:srgbClr val="0076CE"/>
                </a:solidFill>
                <a:uFill>
                  <a:solidFill>
                    <a:srgbClr val="0076CE"/>
                  </a:solidFill>
                </a:uFill>
                <a:latin typeface="Arial"/>
                <a:cs typeface="Arial"/>
                <a:hlinkClick r:id="rId2"/>
              </a:rPr>
              <a:t>zde</a:t>
            </a:r>
            <a:r>
              <a:rPr lang="cs-CZ" sz="1800" dirty="0">
                <a:latin typeface="Arial"/>
                <a:cs typeface="Arial"/>
              </a:rPr>
              <a:t>.</a:t>
            </a:r>
          </a:p>
        </p:txBody>
      </p:sp>
      <p:sp>
        <p:nvSpPr>
          <p:cNvPr id="4" name="object 4"/>
          <p:cNvSpPr txBox="1"/>
          <p:nvPr/>
        </p:nvSpPr>
        <p:spPr>
          <a:xfrm>
            <a:off x="380" y="1544955"/>
            <a:ext cx="5965190" cy="630942"/>
          </a:xfrm>
          <a:prstGeom prst="rect">
            <a:avLst/>
          </a:prstGeom>
          <a:solidFill>
            <a:srgbClr val="0076CE"/>
          </a:solidFill>
          <a:ln w="12953">
            <a:solidFill>
              <a:srgbClr val="444444"/>
            </a:solidFill>
          </a:ln>
        </p:spPr>
        <p:txBody>
          <a:bodyPr vert="horz" wrap="square" lIns="0" tIns="15240" rIns="0" bIns="0" rtlCol="0">
            <a:spAutoFit/>
          </a:bodyPr>
          <a:lstStyle/>
          <a:p>
            <a:pPr marL="504825">
              <a:lnSpc>
                <a:spcPct val="100000"/>
              </a:lnSpc>
              <a:spcBef>
                <a:spcPts val="120"/>
              </a:spcBef>
            </a:pPr>
            <a:r>
              <a:rPr lang="cs-CZ" sz="2000" b="1" dirty="0">
                <a:solidFill>
                  <a:srgbClr val="FFFFFF"/>
                </a:solidFill>
                <a:latin typeface="Arial"/>
                <a:cs typeface="Arial"/>
              </a:rPr>
              <a:t>Správní vývozní předpisy (Export Administration Regulations - EAR)</a:t>
            </a:r>
          </a:p>
        </p:txBody>
      </p:sp>
      <p:grpSp>
        <p:nvGrpSpPr>
          <p:cNvPr id="5" name="object 5"/>
          <p:cNvGrpSpPr/>
          <p:nvPr/>
        </p:nvGrpSpPr>
        <p:grpSpPr>
          <a:xfrm>
            <a:off x="6220967" y="1538477"/>
            <a:ext cx="5977890" cy="394335"/>
            <a:chOff x="6220967" y="1538477"/>
            <a:chExt cx="5977890" cy="394335"/>
          </a:xfrm>
        </p:grpSpPr>
        <p:sp>
          <p:nvSpPr>
            <p:cNvPr id="6" name="object 6"/>
            <p:cNvSpPr/>
            <p:nvPr/>
          </p:nvSpPr>
          <p:spPr>
            <a:xfrm>
              <a:off x="6227444" y="1544954"/>
              <a:ext cx="5965190" cy="381000"/>
            </a:xfrm>
            <a:custGeom>
              <a:avLst/>
              <a:gdLst/>
              <a:ahLst/>
              <a:cxnLst/>
              <a:rect l="l" t="t" r="r" b="b"/>
              <a:pathLst>
                <a:path w="5965190" h="381000">
                  <a:moveTo>
                    <a:pt x="5964935" y="0"/>
                  </a:moveTo>
                  <a:lnTo>
                    <a:pt x="0" y="0"/>
                  </a:lnTo>
                  <a:lnTo>
                    <a:pt x="0" y="381000"/>
                  </a:lnTo>
                  <a:lnTo>
                    <a:pt x="5964935" y="381000"/>
                  </a:lnTo>
                  <a:lnTo>
                    <a:pt x="5964935" y="0"/>
                  </a:lnTo>
                  <a:close/>
                </a:path>
              </a:pathLst>
            </a:custGeom>
            <a:solidFill>
              <a:srgbClr val="0076CE"/>
            </a:solidFill>
          </p:spPr>
          <p:txBody>
            <a:bodyPr wrap="square" lIns="0" tIns="0" rIns="0" bIns="0" rtlCol="0"/>
            <a:lstStyle/>
            <a:p>
              <a:endParaRPr kern="0" dirty="0"/>
            </a:p>
          </p:txBody>
        </p:sp>
        <p:sp>
          <p:nvSpPr>
            <p:cNvPr id="7" name="object 7"/>
            <p:cNvSpPr/>
            <p:nvPr/>
          </p:nvSpPr>
          <p:spPr>
            <a:xfrm>
              <a:off x="6227444" y="1544954"/>
              <a:ext cx="5965190" cy="381000"/>
            </a:xfrm>
            <a:custGeom>
              <a:avLst/>
              <a:gdLst/>
              <a:ahLst/>
              <a:cxnLst/>
              <a:rect l="l" t="t" r="r" b="b"/>
              <a:pathLst>
                <a:path w="5965190" h="381000">
                  <a:moveTo>
                    <a:pt x="0" y="381000"/>
                  </a:moveTo>
                  <a:lnTo>
                    <a:pt x="5964935" y="381000"/>
                  </a:lnTo>
                  <a:lnTo>
                    <a:pt x="5964935" y="0"/>
                  </a:lnTo>
                  <a:lnTo>
                    <a:pt x="0" y="0"/>
                  </a:lnTo>
                  <a:lnTo>
                    <a:pt x="0" y="381000"/>
                  </a:lnTo>
                  <a:close/>
                </a:path>
              </a:pathLst>
            </a:custGeom>
            <a:ln w="12954">
              <a:solidFill>
                <a:srgbClr val="444444"/>
              </a:solidFill>
            </a:ln>
          </p:spPr>
          <p:txBody>
            <a:bodyPr wrap="square" lIns="0" tIns="0" rIns="0" bIns="0" rtlCol="0"/>
            <a:lstStyle/>
            <a:p>
              <a:endParaRPr kern="0" dirty="0"/>
            </a:p>
          </p:txBody>
        </p:sp>
      </p:grpSp>
      <p:sp>
        <p:nvSpPr>
          <p:cNvPr id="8" name="object 8"/>
          <p:cNvSpPr txBox="1"/>
          <p:nvPr/>
        </p:nvSpPr>
        <p:spPr>
          <a:xfrm>
            <a:off x="6233921" y="1548130"/>
            <a:ext cx="5958840" cy="1897314"/>
          </a:xfrm>
          <a:prstGeom prst="rect">
            <a:avLst/>
          </a:prstGeom>
        </p:spPr>
        <p:txBody>
          <a:bodyPr vert="horz" wrap="square" lIns="0" tIns="12065" rIns="0" bIns="0" rtlCol="0">
            <a:spAutoFit/>
          </a:bodyPr>
          <a:lstStyle/>
          <a:p>
            <a:pPr algn="ctr">
              <a:lnSpc>
                <a:spcPct val="100000"/>
              </a:lnSpc>
              <a:spcBef>
                <a:spcPts val="95"/>
              </a:spcBef>
            </a:pPr>
            <a:r>
              <a:rPr lang="cs-CZ" sz="2000" b="1" dirty="0">
                <a:solidFill>
                  <a:srgbClr val="FFFFFF"/>
                </a:solidFill>
                <a:latin typeface="Arial"/>
                <a:cs typeface="Arial"/>
              </a:rPr>
              <a:t>Sankce OFAC</a:t>
            </a:r>
          </a:p>
          <a:p>
            <a:pPr marL="339725" marR="416559" indent="-228600" algn="just">
              <a:lnSpc>
                <a:spcPts val="1939"/>
              </a:lnSpc>
              <a:spcBef>
                <a:spcPts val="1795"/>
              </a:spcBef>
              <a:buClr>
                <a:srgbClr val="0076CE"/>
              </a:buClr>
              <a:buChar char="•"/>
              <a:tabLst>
                <a:tab pos="340360" algn="l"/>
              </a:tabLst>
            </a:pPr>
            <a:r>
              <a:rPr lang="cs-CZ" sz="1800" dirty="0">
                <a:solidFill>
                  <a:srgbClr val="444444"/>
                </a:solidFill>
                <a:latin typeface="Arial"/>
                <a:cs typeface="Arial"/>
              </a:rPr>
              <a:t>Tyto zákony o hospodářských sankcích spravuje a prosazuje </a:t>
            </a:r>
            <a:r>
              <a:rPr lang="cs-CZ" sz="1800" b="1" dirty="0">
                <a:solidFill>
                  <a:srgbClr val="444444"/>
                </a:solidFill>
                <a:latin typeface="Arial"/>
                <a:cs typeface="Arial"/>
              </a:rPr>
              <a:t>Úřad pro kontrolu zahraničních aktiv (OFAC </a:t>
            </a:r>
            <a:r>
              <a:rPr lang="cs-CZ" sz="1800" dirty="0">
                <a:solidFill>
                  <a:srgbClr val="444444"/>
                </a:solidFill>
                <a:latin typeface="Arial"/>
                <a:cs typeface="Arial"/>
              </a:rPr>
              <a:t>) Ministerstva financí USA</a:t>
            </a:r>
          </a:p>
          <a:p>
            <a:pPr marL="339725" marR="478790" indent="-228600" algn="just">
              <a:lnSpc>
                <a:spcPts val="1939"/>
              </a:lnSpc>
              <a:spcBef>
                <a:spcPts val="1010"/>
              </a:spcBef>
              <a:buClr>
                <a:srgbClr val="0076CE"/>
              </a:buClr>
              <a:buChar char="•"/>
              <a:tabLst>
                <a:tab pos="340360" algn="l"/>
              </a:tabLst>
            </a:pPr>
            <a:r>
              <a:rPr lang="cs-CZ" sz="1800" dirty="0">
                <a:solidFill>
                  <a:srgbClr val="444444"/>
                </a:solidFill>
                <a:latin typeface="Arial"/>
                <a:cs typeface="Arial"/>
              </a:rPr>
              <a:t>Přehled sankcí OFAC spolu s podrobnými vysvětleními a nejčastějšími dotazy naleznete</a:t>
            </a:r>
            <a:r>
              <a:rPr lang="cs-CZ" sz="1800" dirty="0">
                <a:solidFill>
                  <a:srgbClr val="0076CE"/>
                </a:solidFill>
                <a:latin typeface="Arial"/>
                <a:cs typeface="Arial"/>
              </a:rPr>
              <a:t> </a:t>
            </a:r>
            <a:r>
              <a:rPr lang="cs-CZ" sz="1800" u="sng" dirty="0">
                <a:solidFill>
                  <a:srgbClr val="0076CE"/>
                </a:solidFill>
                <a:uFill>
                  <a:solidFill>
                    <a:srgbClr val="0076CE"/>
                  </a:solidFill>
                </a:uFill>
                <a:latin typeface="Arial"/>
                <a:cs typeface="Arial"/>
                <a:hlinkClick r:id="rId3"/>
              </a:rPr>
              <a:t>zde</a:t>
            </a:r>
          </a:p>
        </p:txBody>
      </p:sp>
      <p:sp>
        <p:nvSpPr>
          <p:cNvPr id="9" name="object 9"/>
          <p:cNvSpPr txBox="1">
            <a:spLocks noGrp="1"/>
          </p:cNvSpPr>
          <p:nvPr>
            <p:ph type="sldNum" sz="quarter" idx="7"/>
          </p:nvPr>
        </p:nvSpPr>
        <p:spPr>
          <a:xfrm>
            <a:off x="329945" y="6591248"/>
            <a:ext cx="201929" cy="125675"/>
          </a:xfrm>
          <a:prstGeom prst="rect">
            <a:avLst/>
          </a:prstGeom>
        </p:spPr>
        <p:txBody>
          <a:bodyPr vert="horz" wrap="square" lIns="0" tIns="2540" rIns="0" bIns="0" rtlCol="0">
            <a:spAutoFit/>
          </a:bodyPr>
          <a:lstStyle/>
          <a:p>
            <a:pPr marL="38100">
              <a:lnSpc>
                <a:spcPct val="100000"/>
              </a:lnSpc>
              <a:spcBef>
                <a:spcPts val="20"/>
              </a:spcBef>
            </a:pPr>
            <a:fld id="{81D60167-4931-47E6-BA6A-407CBD079E47}" type="slidenum">
              <a:rPr kern="0" dirty="0"/>
              <a:t>4</a:t>
            </a:fld>
            <a:endParaRPr kern="0" dirty="0"/>
          </a:p>
        </p:txBody>
      </p:sp>
      <p:sp>
        <p:nvSpPr>
          <p:cNvPr id="10" name="object 10"/>
          <p:cNvSpPr txBox="1">
            <a:spLocks noGrp="1"/>
          </p:cNvSpPr>
          <p:nvPr>
            <p:ph type="ftr" sz="quarter" idx="5"/>
          </p:nvPr>
        </p:nvSpPr>
        <p:spPr>
          <a:xfrm>
            <a:off x="632968" y="6601344"/>
            <a:ext cx="1023619" cy="106439"/>
          </a:xfrm>
          <a:prstGeom prst="rect">
            <a:avLst/>
          </a:prstGeom>
        </p:spPr>
        <p:txBody>
          <a:bodyPr vert="horz" wrap="square" lIns="0" tIns="6350" rIns="0" bIns="0" rtlCol="0">
            <a:spAutoFit/>
          </a:bodyPr>
          <a:lstStyle/>
          <a:p>
            <a:pPr marL="12700">
              <a:lnSpc>
                <a:spcPct val="100000"/>
              </a:lnSpc>
              <a:spcBef>
                <a:spcPts val="50"/>
              </a:spcBef>
            </a:pPr>
            <a:r>
              <a:rPr lang="cs-CZ" dirty="0"/>
              <a:t>© Copyright 2019 Dell Inc.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239522"/>
            <a:ext cx="10071100" cy="452755"/>
          </a:xfrm>
          <a:prstGeom prst="rect">
            <a:avLst/>
          </a:prstGeom>
        </p:spPr>
        <p:txBody>
          <a:bodyPr vert="horz" wrap="square" lIns="0" tIns="12700" rIns="0" bIns="0" rtlCol="0">
            <a:spAutoFit/>
          </a:bodyPr>
          <a:lstStyle/>
          <a:p>
            <a:pPr marL="12700">
              <a:lnSpc>
                <a:spcPct val="100000"/>
              </a:lnSpc>
              <a:spcBef>
                <a:spcPts val="100"/>
              </a:spcBef>
            </a:pPr>
            <a:r>
              <a:rPr lang="cs-CZ" dirty="0"/>
              <a:t>Co je podle amerických zákonů o vývozu zakázáno?</a:t>
            </a:r>
          </a:p>
        </p:txBody>
      </p:sp>
      <p:sp>
        <p:nvSpPr>
          <p:cNvPr id="3" name="object 3"/>
          <p:cNvSpPr txBox="1"/>
          <p:nvPr/>
        </p:nvSpPr>
        <p:spPr>
          <a:xfrm>
            <a:off x="402843" y="2495042"/>
            <a:ext cx="3202305" cy="1710689"/>
          </a:xfrm>
          <a:prstGeom prst="rect">
            <a:avLst/>
          </a:prstGeom>
        </p:spPr>
        <p:txBody>
          <a:bodyPr vert="horz" wrap="square" lIns="0" tIns="33655" rIns="0" bIns="0" rtlCol="0">
            <a:spAutoFit/>
          </a:bodyPr>
          <a:lstStyle/>
          <a:p>
            <a:pPr marL="241300" marR="5080" indent="-228600">
              <a:lnSpc>
                <a:spcPct val="90000"/>
              </a:lnSpc>
              <a:spcBef>
                <a:spcPts val="265"/>
              </a:spcBef>
              <a:buClr>
                <a:srgbClr val="0076CE"/>
              </a:buClr>
              <a:buChar char="•"/>
              <a:tabLst>
                <a:tab pos="240665" algn="l"/>
                <a:tab pos="241300" algn="l"/>
              </a:tabLst>
            </a:pPr>
            <a:r>
              <a:rPr lang="cs-CZ" sz="1400" dirty="0">
                <a:solidFill>
                  <a:srgbClr val="444444"/>
                </a:solidFill>
                <a:latin typeface="Arial"/>
                <a:cs typeface="Arial"/>
              </a:rPr>
              <a:t>Produkty a služby společnosti Dell EMC </a:t>
            </a:r>
            <a:r>
              <a:rPr lang="cs-CZ" sz="1400" b="1" u="sng" dirty="0">
                <a:solidFill>
                  <a:srgbClr val="444444"/>
                </a:solidFill>
                <a:uFill>
                  <a:solidFill>
                    <a:srgbClr val="444444"/>
                  </a:solidFill>
                </a:uFill>
                <a:latin typeface="Arial"/>
                <a:cs typeface="Arial"/>
              </a:rPr>
              <a:t>NELZE</a:t>
            </a:r>
            <a:r>
              <a:rPr lang="cs-CZ" sz="1400" b="1" dirty="0">
                <a:solidFill>
                  <a:srgbClr val="444444"/>
                </a:solidFill>
                <a:latin typeface="Arial"/>
                <a:cs typeface="Arial"/>
              </a:rPr>
              <a:t> </a:t>
            </a:r>
            <a:r>
              <a:rPr lang="cs-CZ" sz="1400" dirty="0">
                <a:solidFill>
                  <a:srgbClr val="444444"/>
                </a:solidFill>
                <a:latin typeface="Arial"/>
                <a:cs typeface="Arial"/>
              </a:rPr>
              <a:t>prodávat přímo nebo nepřímo prostřednictvím třetí strany do zakázaných zemí nebo na velvyslanectví či konzulát zakázané země (bez ohledu na to, kde se nachází) bez licence od vlády USA nebo jiného oficiálního povolení.</a:t>
            </a:r>
          </a:p>
          <a:p>
            <a:pPr marL="241300" indent="-228600">
              <a:lnSpc>
                <a:spcPct val="100000"/>
              </a:lnSpc>
              <a:spcBef>
                <a:spcPts val="835"/>
              </a:spcBef>
              <a:buClr>
                <a:srgbClr val="0076CE"/>
              </a:buClr>
              <a:buChar char="•"/>
              <a:tabLst>
                <a:tab pos="240665" algn="l"/>
                <a:tab pos="241300" algn="l"/>
              </a:tabLst>
            </a:pPr>
            <a:r>
              <a:rPr lang="cs-CZ" sz="1400" dirty="0">
                <a:solidFill>
                  <a:srgbClr val="444444"/>
                </a:solidFill>
                <a:latin typeface="Arial"/>
                <a:cs typeface="Arial"/>
              </a:rPr>
              <a:t>Do aktuálního seznamu patří:</a:t>
            </a:r>
          </a:p>
        </p:txBody>
      </p:sp>
      <p:sp>
        <p:nvSpPr>
          <p:cNvPr id="4" name="object 4"/>
          <p:cNvSpPr txBox="1"/>
          <p:nvPr/>
        </p:nvSpPr>
        <p:spPr>
          <a:xfrm>
            <a:off x="4712208" y="2495042"/>
            <a:ext cx="3241040" cy="3004669"/>
          </a:xfrm>
          <a:prstGeom prst="rect">
            <a:avLst/>
          </a:prstGeom>
        </p:spPr>
        <p:txBody>
          <a:bodyPr vert="horz" wrap="square" lIns="0" tIns="36830" rIns="0" bIns="0" rtlCol="0">
            <a:spAutoFit/>
          </a:bodyPr>
          <a:lstStyle/>
          <a:p>
            <a:pPr marL="241300" marR="200660" indent="-228600">
              <a:lnSpc>
                <a:spcPts val="1510"/>
              </a:lnSpc>
              <a:spcBef>
                <a:spcPts val="290"/>
              </a:spcBef>
              <a:buClr>
                <a:srgbClr val="0076CE"/>
              </a:buClr>
              <a:buChar char="•"/>
              <a:tabLst>
                <a:tab pos="240665" algn="l"/>
                <a:tab pos="241300" algn="l"/>
              </a:tabLst>
            </a:pPr>
            <a:r>
              <a:rPr lang="cs-CZ" sz="1400" dirty="0">
                <a:solidFill>
                  <a:srgbClr val="444444"/>
                </a:solidFill>
                <a:latin typeface="Arial"/>
                <a:cs typeface="Arial"/>
              </a:rPr>
              <a:t>Seznam zvlášť určených státních příslušníků a nežádoucích osob (SDN seznam)</a:t>
            </a:r>
          </a:p>
          <a:p>
            <a:pPr marL="241300" indent="-228600">
              <a:lnSpc>
                <a:spcPts val="1595"/>
              </a:lnSpc>
              <a:spcBef>
                <a:spcPts val="815"/>
              </a:spcBef>
              <a:buClr>
                <a:srgbClr val="0076CE"/>
              </a:buClr>
              <a:buChar char="•"/>
              <a:tabLst>
                <a:tab pos="240665" algn="l"/>
                <a:tab pos="241300" algn="l"/>
              </a:tabLst>
            </a:pPr>
            <a:r>
              <a:rPr lang="cs-CZ" sz="1400" dirty="0">
                <a:solidFill>
                  <a:srgbClr val="444444"/>
                </a:solidFill>
                <a:latin typeface="Arial"/>
                <a:cs typeface="Arial"/>
              </a:rPr>
              <a:t>Další osoby a subjekty uvedené na jiných kontrolních seznamech vlády USA (např. na Seznamu subjektů - Entity List)</a:t>
            </a:r>
          </a:p>
          <a:p>
            <a:pPr marL="241300" indent="-228600">
              <a:lnSpc>
                <a:spcPct val="100000"/>
              </a:lnSpc>
              <a:spcBef>
                <a:spcPts val="810"/>
              </a:spcBef>
              <a:buClr>
                <a:srgbClr val="0076CE"/>
              </a:buClr>
              <a:buChar char="•"/>
              <a:tabLst>
                <a:tab pos="240665" algn="l"/>
                <a:tab pos="241300" algn="l"/>
              </a:tabLst>
            </a:pPr>
            <a:r>
              <a:rPr lang="cs-CZ" sz="1400" dirty="0">
                <a:solidFill>
                  <a:srgbClr val="444444"/>
                </a:solidFill>
                <a:latin typeface="Arial"/>
                <a:cs typeface="Arial"/>
              </a:rPr>
              <a:t>Teroristé</a:t>
            </a:r>
          </a:p>
          <a:p>
            <a:pPr marL="241300" indent="-228600">
              <a:lnSpc>
                <a:spcPct val="100000"/>
              </a:lnSpc>
              <a:spcBef>
                <a:spcPts val="835"/>
              </a:spcBef>
              <a:buClr>
                <a:srgbClr val="0076CE"/>
              </a:buClr>
              <a:buChar char="•"/>
              <a:tabLst>
                <a:tab pos="240665" algn="l"/>
                <a:tab pos="241300" algn="l"/>
              </a:tabLst>
            </a:pPr>
            <a:r>
              <a:rPr lang="cs-CZ" sz="1400" dirty="0">
                <a:solidFill>
                  <a:srgbClr val="444444"/>
                </a:solidFill>
                <a:latin typeface="Arial"/>
                <a:cs typeface="Arial"/>
              </a:rPr>
              <a:t>Pašeráci drog</a:t>
            </a:r>
          </a:p>
          <a:p>
            <a:pPr marL="241300" marR="374015" indent="-228600">
              <a:lnSpc>
                <a:spcPts val="1510"/>
              </a:lnSpc>
              <a:spcBef>
                <a:spcPts val="1025"/>
              </a:spcBef>
              <a:buClr>
                <a:srgbClr val="0076CE"/>
              </a:buClr>
              <a:buChar char="•"/>
              <a:tabLst>
                <a:tab pos="240665" algn="l"/>
                <a:tab pos="241300" algn="l"/>
              </a:tabLst>
            </a:pPr>
            <a:r>
              <a:rPr lang="cs-CZ" sz="1400" dirty="0">
                <a:solidFill>
                  <a:srgbClr val="444444"/>
                </a:solidFill>
                <a:latin typeface="Arial"/>
                <a:cs typeface="Arial"/>
              </a:rPr>
              <a:t>Šiřitelé zbraní hromadného ničení</a:t>
            </a:r>
          </a:p>
          <a:p>
            <a:pPr marL="241300" indent="-228600">
              <a:lnSpc>
                <a:spcPct val="100000"/>
              </a:lnSpc>
              <a:spcBef>
                <a:spcPts val="810"/>
              </a:spcBef>
              <a:buClr>
                <a:srgbClr val="0076CE"/>
              </a:buClr>
              <a:buChar char="•"/>
              <a:tabLst>
                <a:tab pos="240665" algn="l"/>
                <a:tab pos="241300" algn="l"/>
              </a:tabLst>
            </a:pPr>
            <a:r>
              <a:rPr lang="cs-CZ" sz="1400" dirty="0">
                <a:solidFill>
                  <a:srgbClr val="444444"/>
                </a:solidFill>
                <a:latin typeface="Arial"/>
                <a:cs typeface="Arial"/>
              </a:rPr>
              <a:t>Zločinecké organizace</a:t>
            </a:r>
          </a:p>
        </p:txBody>
      </p:sp>
      <p:sp>
        <p:nvSpPr>
          <p:cNvPr id="5" name="object 5"/>
          <p:cNvSpPr txBox="1"/>
          <p:nvPr/>
        </p:nvSpPr>
        <p:spPr>
          <a:xfrm>
            <a:off x="312674" y="1495805"/>
            <a:ext cx="3252470" cy="452755"/>
          </a:xfrm>
          <a:prstGeom prst="rect">
            <a:avLst/>
          </a:prstGeom>
        </p:spPr>
        <p:txBody>
          <a:bodyPr vert="horz" wrap="square" lIns="0" tIns="12700" rIns="0" bIns="0" rtlCol="0">
            <a:spAutoFit/>
          </a:bodyPr>
          <a:lstStyle/>
          <a:p>
            <a:pPr marL="12700">
              <a:lnSpc>
                <a:spcPct val="100000"/>
              </a:lnSpc>
              <a:spcBef>
                <a:spcPts val="100"/>
              </a:spcBef>
            </a:pPr>
            <a:r>
              <a:rPr lang="cs-CZ" sz="2800" dirty="0">
                <a:solidFill>
                  <a:srgbClr val="444444"/>
                </a:solidFill>
                <a:latin typeface="Arial"/>
                <a:cs typeface="Arial"/>
              </a:rPr>
              <a:t>Zakázané země</a:t>
            </a:r>
          </a:p>
        </p:txBody>
      </p:sp>
      <p:sp>
        <p:nvSpPr>
          <p:cNvPr id="6" name="object 6"/>
          <p:cNvSpPr txBox="1"/>
          <p:nvPr/>
        </p:nvSpPr>
        <p:spPr>
          <a:xfrm>
            <a:off x="4712208" y="1412290"/>
            <a:ext cx="2836545" cy="999441"/>
          </a:xfrm>
          <a:prstGeom prst="rect">
            <a:avLst/>
          </a:prstGeom>
        </p:spPr>
        <p:txBody>
          <a:bodyPr vert="horz" wrap="square" lIns="0" tIns="12700" rIns="0" bIns="0" rtlCol="0">
            <a:spAutoFit/>
          </a:bodyPr>
          <a:lstStyle/>
          <a:p>
            <a:pPr marL="12700" marR="5080">
              <a:lnSpc>
                <a:spcPct val="119600"/>
              </a:lnSpc>
              <a:spcBef>
                <a:spcPts val="100"/>
              </a:spcBef>
            </a:pPr>
            <a:r>
              <a:rPr lang="cs-CZ" sz="2800" dirty="0">
                <a:solidFill>
                  <a:srgbClr val="444444"/>
                </a:solidFill>
                <a:latin typeface="Arial"/>
                <a:cs typeface="Arial"/>
              </a:rPr>
              <a:t>Zakázané osoby a subjekty</a:t>
            </a:r>
          </a:p>
        </p:txBody>
      </p:sp>
      <p:sp>
        <p:nvSpPr>
          <p:cNvPr id="7" name="object 7"/>
          <p:cNvSpPr txBox="1"/>
          <p:nvPr/>
        </p:nvSpPr>
        <p:spPr>
          <a:xfrm>
            <a:off x="8812276" y="2389224"/>
            <a:ext cx="2914650" cy="3408369"/>
          </a:xfrm>
          <a:prstGeom prst="rect">
            <a:avLst/>
          </a:prstGeom>
        </p:spPr>
        <p:txBody>
          <a:bodyPr vert="horz" wrap="square" lIns="0" tIns="118110" rIns="0" bIns="0" rtlCol="0">
            <a:spAutoFit/>
          </a:bodyPr>
          <a:lstStyle/>
          <a:p>
            <a:pPr marL="241300" indent="-228600">
              <a:lnSpc>
                <a:spcPct val="100000"/>
              </a:lnSpc>
              <a:spcBef>
                <a:spcPts val="930"/>
              </a:spcBef>
              <a:buClr>
                <a:srgbClr val="0076CE"/>
              </a:buClr>
              <a:buChar char="•"/>
              <a:tabLst>
                <a:tab pos="240665" algn="l"/>
                <a:tab pos="241300" algn="l"/>
              </a:tabLst>
            </a:pPr>
            <a:r>
              <a:rPr lang="cs-CZ" sz="1400" dirty="0">
                <a:solidFill>
                  <a:srgbClr val="444444"/>
                </a:solidFill>
                <a:latin typeface="Arial"/>
                <a:cs typeface="Arial"/>
              </a:rPr>
              <a:t>Jaderná technika</a:t>
            </a:r>
          </a:p>
          <a:p>
            <a:pPr marL="241300" marR="76835" indent="-228600">
              <a:lnSpc>
                <a:spcPct val="90000"/>
              </a:lnSpc>
              <a:spcBef>
                <a:spcPts val="1000"/>
              </a:spcBef>
              <a:buClr>
                <a:srgbClr val="0076CE"/>
              </a:buClr>
              <a:buChar char="•"/>
              <a:tabLst>
                <a:tab pos="240665" algn="l"/>
                <a:tab pos="241300" algn="l"/>
              </a:tabLst>
            </a:pPr>
            <a:r>
              <a:rPr lang="cs-CZ" sz="1400" dirty="0">
                <a:solidFill>
                  <a:srgbClr val="444444"/>
                </a:solidFill>
                <a:latin typeface="Arial"/>
                <a:cs typeface="Arial"/>
              </a:rPr>
              <a:t>Raketová technika - zahrnuje činnosti v oblasti kosmického výzkumu a bezpilotních letadel (UAV nebo dronů)</a:t>
            </a:r>
          </a:p>
          <a:p>
            <a:pPr marL="241300" indent="-228600">
              <a:lnSpc>
                <a:spcPct val="100000"/>
              </a:lnSpc>
              <a:spcBef>
                <a:spcPts val="830"/>
              </a:spcBef>
              <a:buClr>
                <a:srgbClr val="0076CE"/>
              </a:buClr>
              <a:buChar char="•"/>
              <a:tabLst>
                <a:tab pos="240665" algn="l"/>
                <a:tab pos="241300" algn="l"/>
              </a:tabLst>
            </a:pPr>
            <a:r>
              <a:rPr lang="cs-CZ" sz="1400" dirty="0">
                <a:solidFill>
                  <a:srgbClr val="444444"/>
                </a:solidFill>
                <a:latin typeface="Arial"/>
                <a:cs typeface="Arial"/>
              </a:rPr>
              <a:t>Chemické nebo biologické zbraně</a:t>
            </a:r>
          </a:p>
          <a:p>
            <a:pPr marL="241300" indent="-228600">
              <a:lnSpc>
                <a:spcPct val="100000"/>
              </a:lnSpc>
              <a:spcBef>
                <a:spcPts val="835"/>
              </a:spcBef>
              <a:buClr>
                <a:srgbClr val="0076CE"/>
              </a:buClr>
              <a:buChar char="•"/>
              <a:tabLst>
                <a:tab pos="240665" algn="l"/>
                <a:tab pos="241300" algn="l"/>
              </a:tabLst>
            </a:pPr>
            <a:r>
              <a:rPr lang="cs-CZ" sz="1400" dirty="0">
                <a:solidFill>
                  <a:srgbClr val="444444"/>
                </a:solidFill>
                <a:latin typeface="Arial"/>
                <a:cs typeface="Arial"/>
              </a:rPr>
              <a:t>Námořní jaderný pohon</a:t>
            </a:r>
          </a:p>
          <a:p>
            <a:pPr marL="241300" indent="-228600">
              <a:lnSpc>
                <a:spcPct val="100000"/>
              </a:lnSpc>
              <a:spcBef>
                <a:spcPts val="835"/>
              </a:spcBef>
              <a:buClr>
                <a:srgbClr val="0076CE"/>
              </a:buClr>
              <a:buChar char="•"/>
              <a:tabLst>
                <a:tab pos="240665" algn="l"/>
                <a:tab pos="241300" algn="l"/>
              </a:tabLst>
            </a:pPr>
            <a:r>
              <a:rPr lang="cs-CZ" sz="1400" dirty="0">
                <a:solidFill>
                  <a:srgbClr val="444444"/>
                </a:solidFill>
                <a:latin typeface="Arial"/>
                <a:cs typeface="Arial"/>
              </a:rPr>
              <a:t>Vojenská koncová použití</a:t>
            </a:r>
          </a:p>
          <a:p>
            <a:pPr marL="241300" indent="-228600">
              <a:lnSpc>
                <a:spcPct val="100000"/>
              </a:lnSpc>
              <a:spcBef>
                <a:spcPts val="825"/>
              </a:spcBef>
              <a:buClr>
                <a:srgbClr val="0076CE"/>
              </a:buClr>
              <a:buChar char="•"/>
              <a:tabLst>
                <a:tab pos="240665" algn="l"/>
                <a:tab pos="241300" algn="l"/>
              </a:tabLst>
            </a:pPr>
            <a:r>
              <a:rPr lang="cs-CZ" sz="1400" dirty="0">
                <a:solidFill>
                  <a:srgbClr val="444444"/>
                </a:solidFill>
                <a:latin typeface="Arial"/>
                <a:cs typeface="Arial"/>
              </a:rPr>
              <a:t>Zbraně hromadného ničení</a:t>
            </a:r>
          </a:p>
          <a:p>
            <a:pPr marL="241300" marR="5080" indent="-228600">
              <a:lnSpc>
                <a:spcPts val="1510"/>
              </a:lnSpc>
              <a:spcBef>
                <a:spcPts val="1025"/>
              </a:spcBef>
              <a:buClr>
                <a:srgbClr val="0076CE"/>
              </a:buClr>
              <a:buChar char="•"/>
              <a:tabLst>
                <a:tab pos="240665" algn="l"/>
                <a:tab pos="241300" algn="l"/>
              </a:tabLst>
            </a:pPr>
            <a:r>
              <a:rPr lang="cs-CZ" sz="1400" dirty="0">
                <a:solidFill>
                  <a:srgbClr val="444444"/>
                </a:solidFill>
                <a:latin typeface="Arial"/>
                <a:cs typeface="Arial"/>
              </a:rPr>
              <a:t>Některé činnosti související s průzkumem a těžbou ropy a zemního plynu (související s ruskými transakcemi)</a:t>
            </a:r>
          </a:p>
        </p:txBody>
      </p:sp>
      <p:sp>
        <p:nvSpPr>
          <p:cNvPr id="8" name="object 8"/>
          <p:cNvSpPr txBox="1"/>
          <p:nvPr/>
        </p:nvSpPr>
        <p:spPr>
          <a:xfrm>
            <a:off x="8780526" y="1495805"/>
            <a:ext cx="3291840" cy="452755"/>
          </a:xfrm>
          <a:prstGeom prst="rect">
            <a:avLst/>
          </a:prstGeom>
        </p:spPr>
        <p:txBody>
          <a:bodyPr vert="horz" wrap="square" lIns="0" tIns="12700" rIns="0" bIns="0" rtlCol="0">
            <a:spAutoFit/>
          </a:bodyPr>
          <a:lstStyle/>
          <a:p>
            <a:pPr marL="12700">
              <a:lnSpc>
                <a:spcPct val="100000"/>
              </a:lnSpc>
              <a:spcBef>
                <a:spcPts val="100"/>
              </a:spcBef>
            </a:pPr>
            <a:r>
              <a:rPr lang="cs-CZ" sz="2800" dirty="0">
                <a:solidFill>
                  <a:srgbClr val="444444"/>
                </a:solidFill>
                <a:latin typeface="Arial"/>
                <a:cs typeface="Arial"/>
              </a:rPr>
              <a:t>Zakázaná koncová použití</a:t>
            </a:r>
          </a:p>
        </p:txBody>
      </p:sp>
      <p:pic>
        <p:nvPicPr>
          <p:cNvPr id="9" name="object 9"/>
          <p:cNvPicPr/>
          <p:nvPr/>
        </p:nvPicPr>
        <p:blipFill>
          <a:blip r:embed="rId2" cstate="print"/>
          <a:stretch>
            <a:fillRect/>
          </a:stretch>
        </p:blipFill>
        <p:spPr>
          <a:xfrm>
            <a:off x="307133" y="4436889"/>
            <a:ext cx="3813397" cy="990311"/>
          </a:xfrm>
          <a:prstGeom prst="rect">
            <a:avLst/>
          </a:prstGeom>
        </p:spPr>
      </p:pic>
      <p:sp>
        <p:nvSpPr>
          <p:cNvPr id="10" name="object 10"/>
          <p:cNvSpPr txBox="1">
            <a:spLocks noGrp="1"/>
          </p:cNvSpPr>
          <p:nvPr>
            <p:ph type="sldNum" sz="quarter" idx="7"/>
          </p:nvPr>
        </p:nvSpPr>
        <p:spPr>
          <a:xfrm>
            <a:off x="329945" y="6591248"/>
            <a:ext cx="201929" cy="125675"/>
          </a:xfrm>
          <a:prstGeom prst="rect">
            <a:avLst/>
          </a:prstGeom>
        </p:spPr>
        <p:txBody>
          <a:bodyPr vert="horz" wrap="square" lIns="0" tIns="2540" rIns="0" bIns="0" rtlCol="0">
            <a:spAutoFit/>
          </a:bodyPr>
          <a:lstStyle/>
          <a:p>
            <a:pPr marL="38100">
              <a:lnSpc>
                <a:spcPct val="100000"/>
              </a:lnSpc>
              <a:spcBef>
                <a:spcPts val="20"/>
              </a:spcBef>
            </a:pPr>
            <a:fld id="{81D60167-4931-47E6-BA6A-407CBD079E47}" type="slidenum">
              <a:rPr kern="0" dirty="0"/>
              <a:t>5</a:t>
            </a:fld>
            <a:endParaRPr kern="0" dirty="0"/>
          </a:p>
        </p:txBody>
      </p:sp>
      <p:sp>
        <p:nvSpPr>
          <p:cNvPr id="11" name="object 11"/>
          <p:cNvSpPr txBox="1">
            <a:spLocks noGrp="1"/>
          </p:cNvSpPr>
          <p:nvPr>
            <p:ph type="ftr" sz="quarter" idx="5"/>
          </p:nvPr>
        </p:nvSpPr>
        <p:spPr>
          <a:xfrm>
            <a:off x="632968" y="6601344"/>
            <a:ext cx="1023619" cy="106439"/>
          </a:xfrm>
          <a:prstGeom prst="rect">
            <a:avLst/>
          </a:prstGeom>
        </p:spPr>
        <p:txBody>
          <a:bodyPr vert="horz" wrap="square" lIns="0" tIns="6350" rIns="0" bIns="0" rtlCol="0">
            <a:spAutoFit/>
          </a:bodyPr>
          <a:lstStyle/>
          <a:p>
            <a:pPr marL="12700">
              <a:lnSpc>
                <a:spcPct val="100000"/>
              </a:lnSpc>
              <a:spcBef>
                <a:spcPts val="50"/>
              </a:spcBef>
            </a:pPr>
            <a:r>
              <a:rPr lang="cs-CZ" dirty="0"/>
              <a:t>© Copyright 2019 Dell Inc.</a:t>
            </a:r>
          </a:p>
        </p:txBody>
      </p:sp>
      <p:sp>
        <p:nvSpPr>
          <p:cNvPr id="12" name="TextovéPole 11">
            <a:extLst>
              <a:ext uri="{FF2B5EF4-FFF2-40B4-BE49-F238E27FC236}">
                <a16:creationId xmlns:a16="http://schemas.microsoft.com/office/drawing/2014/main" id="{76EA59AB-7F7E-4111-AC88-E1FC7DF63660}"/>
              </a:ext>
            </a:extLst>
          </p:cNvPr>
          <p:cNvSpPr txBox="1"/>
          <p:nvPr/>
        </p:nvSpPr>
        <p:spPr>
          <a:xfrm>
            <a:off x="446024" y="5094951"/>
            <a:ext cx="473206" cy="261610"/>
          </a:xfrm>
          <a:prstGeom prst="rect">
            <a:avLst/>
          </a:prstGeom>
          <a:solidFill>
            <a:schemeClr val="bg1"/>
          </a:solidFill>
        </p:spPr>
        <p:txBody>
          <a:bodyPr wrap="none" rtlCol="0">
            <a:spAutoFit/>
          </a:bodyPr>
          <a:lstStyle/>
          <a:p>
            <a:r>
              <a:rPr lang="cs-CZ" sz="1050" b="1" dirty="0">
                <a:latin typeface="Arial Narrow" panose="020B0606020202030204" pitchFamily="34" charset="0"/>
              </a:rPr>
              <a:t>Kuba</a:t>
            </a:r>
          </a:p>
        </p:txBody>
      </p:sp>
      <p:sp>
        <p:nvSpPr>
          <p:cNvPr id="13" name="TextovéPole 12">
            <a:extLst>
              <a:ext uri="{FF2B5EF4-FFF2-40B4-BE49-F238E27FC236}">
                <a16:creationId xmlns:a16="http://schemas.microsoft.com/office/drawing/2014/main" id="{D2065CCC-A321-483E-86FD-633CE6A1B512}"/>
              </a:ext>
            </a:extLst>
          </p:cNvPr>
          <p:cNvSpPr txBox="1"/>
          <p:nvPr/>
        </p:nvSpPr>
        <p:spPr>
          <a:xfrm>
            <a:off x="1269943" y="5094951"/>
            <a:ext cx="386644" cy="253916"/>
          </a:xfrm>
          <a:prstGeom prst="rect">
            <a:avLst/>
          </a:prstGeom>
          <a:solidFill>
            <a:schemeClr val="bg1"/>
          </a:solidFill>
        </p:spPr>
        <p:txBody>
          <a:bodyPr wrap="none" rtlCol="0">
            <a:spAutoFit/>
          </a:bodyPr>
          <a:lstStyle/>
          <a:p>
            <a:r>
              <a:rPr lang="cs-CZ" sz="1050" b="1" dirty="0">
                <a:latin typeface="Arial Narrow" panose="020B0606020202030204" pitchFamily="34" charset="0"/>
              </a:rPr>
              <a:t>Írán</a:t>
            </a:r>
          </a:p>
        </p:txBody>
      </p:sp>
      <p:sp>
        <p:nvSpPr>
          <p:cNvPr id="14" name="TextovéPole 13">
            <a:extLst>
              <a:ext uri="{FF2B5EF4-FFF2-40B4-BE49-F238E27FC236}">
                <a16:creationId xmlns:a16="http://schemas.microsoft.com/office/drawing/2014/main" id="{3797EE6B-DA1C-442A-BC25-115211110D84}"/>
              </a:ext>
            </a:extLst>
          </p:cNvPr>
          <p:cNvSpPr txBox="1"/>
          <p:nvPr/>
        </p:nvSpPr>
        <p:spPr>
          <a:xfrm>
            <a:off x="1836934" y="5102645"/>
            <a:ext cx="822661" cy="253916"/>
          </a:xfrm>
          <a:prstGeom prst="rect">
            <a:avLst/>
          </a:prstGeom>
          <a:solidFill>
            <a:schemeClr val="bg1"/>
          </a:solidFill>
        </p:spPr>
        <p:txBody>
          <a:bodyPr wrap="none" rtlCol="0">
            <a:spAutoFit/>
          </a:bodyPr>
          <a:lstStyle/>
          <a:p>
            <a:r>
              <a:rPr lang="cs-CZ" sz="1050" b="1" dirty="0">
                <a:latin typeface="Arial Narrow" panose="020B0606020202030204" pitchFamily="34" charset="0"/>
              </a:rPr>
              <a:t>Severní Korea</a:t>
            </a:r>
          </a:p>
        </p:txBody>
      </p:sp>
      <p:sp>
        <p:nvSpPr>
          <p:cNvPr id="15" name="TextovéPole 14">
            <a:extLst>
              <a:ext uri="{FF2B5EF4-FFF2-40B4-BE49-F238E27FC236}">
                <a16:creationId xmlns:a16="http://schemas.microsoft.com/office/drawing/2014/main" id="{D9574B7F-8433-4333-AA7D-98BD12D51C69}"/>
              </a:ext>
            </a:extLst>
          </p:cNvPr>
          <p:cNvSpPr txBox="1"/>
          <p:nvPr/>
        </p:nvSpPr>
        <p:spPr>
          <a:xfrm>
            <a:off x="2763647" y="5102645"/>
            <a:ext cx="453970" cy="253916"/>
          </a:xfrm>
          <a:prstGeom prst="rect">
            <a:avLst/>
          </a:prstGeom>
          <a:solidFill>
            <a:schemeClr val="bg1"/>
          </a:solidFill>
        </p:spPr>
        <p:txBody>
          <a:bodyPr wrap="none" rtlCol="0">
            <a:spAutoFit/>
          </a:bodyPr>
          <a:lstStyle/>
          <a:p>
            <a:r>
              <a:rPr lang="cs-CZ" sz="1050" b="1" dirty="0">
                <a:latin typeface="Arial Narrow" panose="020B0606020202030204" pitchFamily="34" charset="0"/>
              </a:rPr>
              <a:t>Sýrie</a:t>
            </a:r>
          </a:p>
        </p:txBody>
      </p:sp>
      <p:sp>
        <p:nvSpPr>
          <p:cNvPr id="16" name="TextovéPole 15">
            <a:extLst>
              <a:ext uri="{FF2B5EF4-FFF2-40B4-BE49-F238E27FC236}">
                <a16:creationId xmlns:a16="http://schemas.microsoft.com/office/drawing/2014/main" id="{6729A292-4EE0-4AD3-B90C-4A8AC209E25F}"/>
              </a:ext>
            </a:extLst>
          </p:cNvPr>
          <p:cNvSpPr txBox="1"/>
          <p:nvPr/>
        </p:nvSpPr>
        <p:spPr>
          <a:xfrm>
            <a:off x="3372235" y="5102645"/>
            <a:ext cx="666365" cy="577081"/>
          </a:xfrm>
          <a:prstGeom prst="rect">
            <a:avLst/>
          </a:prstGeom>
          <a:solidFill>
            <a:schemeClr val="bg1"/>
          </a:solidFill>
        </p:spPr>
        <p:txBody>
          <a:bodyPr wrap="square" rtlCol="0">
            <a:spAutoFit/>
          </a:bodyPr>
          <a:lstStyle/>
          <a:p>
            <a:pPr algn="ctr"/>
            <a:r>
              <a:rPr lang="cs-CZ" sz="1050" b="1" dirty="0">
                <a:latin typeface="Arial Narrow" panose="020B0606020202030204" pitchFamily="34" charset="0"/>
              </a:rPr>
              <a:t>Krymská oblast Ukrajiny.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594" rIns="0" bIns="0" rtlCol="0">
            <a:spAutoFit/>
          </a:bodyPr>
          <a:lstStyle/>
          <a:p>
            <a:pPr marL="12700" marR="5080">
              <a:lnSpc>
                <a:spcPts val="3020"/>
              </a:lnSpc>
              <a:spcBef>
                <a:spcPts val="484"/>
              </a:spcBef>
            </a:pPr>
            <a:r>
              <a:rPr lang="cs-CZ" dirty="0"/>
              <a:t>Jaké jsou důsledky porušení těchto zákonů nebo Etického kodexu partnera společnosti Dell EMC?</a:t>
            </a:r>
          </a:p>
        </p:txBody>
      </p:sp>
      <p:sp>
        <p:nvSpPr>
          <p:cNvPr id="4" name="object 4"/>
          <p:cNvSpPr txBox="1">
            <a:spLocks noGrp="1"/>
          </p:cNvSpPr>
          <p:nvPr>
            <p:ph type="sldNum" sz="quarter" idx="7"/>
          </p:nvPr>
        </p:nvSpPr>
        <p:spPr>
          <a:xfrm>
            <a:off x="329945" y="6591248"/>
            <a:ext cx="201929" cy="125675"/>
          </a:xfrm>
          <a:prstGeom prst="rect">
            <a:avLst/>
          </a:prstGeom>
        </p:spPr>
        <p:txBody>
          <a:bodyPr vert="horz" wrap="square" lIns="0" tIns="2540" rIns="0" bIns="0" rtlCol="0">
            <a:spAutoFit/>
          </a:bodyPr>
          <a:lstStyle/>
          <a:p>
            <a:pPr marL="38100">
              <a:lnSpc>
                <a:spcPct val="100000"/>
              </a:lnSpc>
              <a:spcBef>
                <a:spcPts val="20"/>
              </a:spcBef>
            </a:pPr>
            <a:fld id="{81D60167-4931-47E6-BA6A-407CBD079E47}" type="slidenum">
              <a:rPr kern="0" dirty="0"/>
              <a:t>6</a:t>
            </a:fld>
            <a:endParaRPr kern="0" dirty="0"/>
          </a:p>
        </p:txBody>
      </p:sp>
      <p:sp>
        <p:nvSpPr>
          <p:cNvPr id="5" name="object 5"/>
          <p:cNvSpPr txBox="1">
            <a:spLocks noGrp="1"/>
          </p:cNvSpPr>
          <p:nvPr>
            <p:ph type="ftr" sz="quarter" idx="5"/>
          </p:nvPr>
        </p:nvSpPr>
        <p:spPr>
          <a:xfrm>
            <a:off x="632968" y="6601344"/>
            <a:ext cx="1023619" cy="106439"/>
          </a:xfrm>
          <a:prstGeom prst="rect">
            <a:avLst/>
          </a:prstGeom>
        </p:spPr>
        <p:txBody>
          <a:bodyPr vert="horz" wrap="square" lIns="0" tIns="6350" rIns="0" bIns="0" rtlCol="0">
            <a:spAutoFit/>
          </a:bodyPr>
          <a:lstStyle/>
          <a:p>
            <a:pPr marL="12700">
              <a:lnSpc>
                <a:spcPct val="100000"/>
              </a:lnSpc>
              <a:spcBef>
                <a:spcPts val="50"/>
              </a:spcBef>
            </a:pPr>
            <a:r>
              <a:rPr lang="cs-CZ" dirty="0"/>
              <a:t>© Copyright 2019 Dell Inc.</a:t>
            </a:r>
          </a:p>
        </p:txBody>
      </p:sp>
      <p:sp>
        <p:nvSpPr>
          <p:cNvPr id="3" name="object 3"/>
          <p:cNvSpPr txBox="1"/>
          <p:nvPr/>
        </p:nvSpPr>
        <p:spPr>
          <a:xfrm>
            <a:off x="364490" y="1410207"/>
            <a:ext cx="10943590" cy="2548133"/>
          </a:xfrm>
          <a:prstGeom prst="rect">
            <a:avLst/>
          </a:prstGeom>
        </p:spPr>
        <p:txBody>
          <a:bodyPr vert="horz" wrap="square" lIns="0" tIns="46990" rIns="0" bIns="0" rtlCol="0">
            <a:spAutoFit/>
          </a:bodyPr>
          <a:lstStyle/>
          <a:p>
            <a:pPr marL="241300" marR="312420" indent="-228600">
              <a:lnSpc>
                <a:spcPts val="2160"/>
              </a:lnSpc>
              <a:spcBef>
                <a:spcPts val="370"/>
              </a:spcBef>
              <a:buClr>
                <a:srgbClr val="0076CE"/>
              </a:buClr>
              <a:buChar char="•"/>
              <a:tabLst>
                <a:tab pos="240665" algn="l"/>
                <a:tab pos="241300" algn="l"/>
              </a:tabLst>
            </a:pPr>
            <a:r>
              <a:rPr lang="cs-CZ" sz="2000" dirty="0">
                <a:solidFill>
                  <a:srgbClr val="444444"/>
                </a:solidFill>
                <a:latin typeface="Arial"/>
                <a:cs typeface="Arial"/>
              </a:rPr>
              <a:t>Společnost Dell EMC může vymáhat svá smluvní a zákonná práva, včetně ukončení našeho vztahu s vámi</a:t>
            </a:r>
          </a:p>
          <a:p>
            <a:pPr marL="241300" indent="-228600">
              <a:lnSpc>
                <a:spcPts val="2280"/>
              </a:lnSpc>
              <a:spcBef>
                <a:spcPts val="730"/>
              </a:spcBef>
              <a:buClr>
                <a:srgbClr val="0076CE"/>
              </a:buClr>
              <a:buChar char="•"/>
              <a:tabLst>
                <a:tab pos="240665" algn="l"/>
                <a:tab pos="241300" algn="l"/>
              </a:tabLst>
            </a:pPr>
            <a:r>
              <a:rPr lang="cs-CZ" sz="2000" dirty="0">
                <a:solidFill>
                  <a:srgbClr val="444444"/>
                </a:solidFill>
                <a:latin typeface="Arial"/>
                <a:cs typeface="Arial"/>
              </a:rPr>
              <a:t>Občanskoprávní sankce v USA mohou přesáhnout 1 milion USD za vývoz nebo zásilku a trestněprávní sankce 1 milion USD za vývoz nebo zásilku a až 20 let odnětí svobody</a:t>
            </a:r>
          </a:p>
          <a:p>
            <a:pPr marL="241300" marR="5080" indent="-228600">
              <a:lnSpc>
                <a:spcPts val="2160"/>
              </a:lnSpc>
              <a:spcBef>
                <a:spcPts val="1030"/>
              </a:spcBef>
              <a:buClr>
                <a:srgbClr val="0076CE"/>
              </a:buClr>
              <a:buChar char="•"/>
              <a:tabLst>
                <a:tab pos="240665" algn="l"/>
                <a:tab pos="241300" algn="l"/>
              </a:tabLst>
            </a:pPr>
            <a:r>
              <a:rPr lang="cs-CZ" sz="2000" dirty="0">
                <a:solidFill>
                  <a:srgbClr val="444444"/>
                </a:solidFill>
                <a:latin typeface="Arial"/>
                <a:cs typeface="Arial"/>
              </a:rPr>
              <a:t>Americké úřady mohou rovněž zakázat společnostem, které jsou podezřelé z porušování těchto zákonů, přístup k americkému zboží a technologiím, americkým bankám a americkým finančním trhům, blokovat cesty do Spojených států a ze Spojených států, vydávat podezřelé osoby k soudnímu řízení a zařazovat podezřelé osoby na různé seznamy odmítnutých stran.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239522"/>
            <a:ext cx="7695565" cy="452755"/>
          </a:xfrm>
          <a:prstGeom prst="rect">
            <a:avLst/>
          </a:prstGeom>
        </p:spPr>
        <p:txBody>
          <a:bodyPr vert="horz" wrap="square" lIns="0" tIns="12700" rIns="0" bIns="0" rtlCol="0">
            <a:spAutoFit/>
          </a:bodyPr>
          <a:lstStyle/>
          <a:p>
            <a:pPr marL="12700">
              <a:lnSpc>
                <a:spcPct val="100000"/>
              </a:lnSpc>
              <a:spcBef>
                <a:spcPts val="100"/>
              </a:spcBef>
            </a:pPr>
            <a:r>
              <a:rPr lang="cs-CZ" dirty="0"/>
              <a:t>Jak můžete tyto zákony účinně dodržovat?</a:t>
            </a:r>
          </a:p>
        </p:txBody>
      </p:sp>
      <p:sp>
        <p:nvSpPr>
          <p:cNvPr id="4" name="object 4"/>
          <p:cNvSpPr txBox="1">
            <a:spLocks noGrp="1"/>
          </p:cNvSpPr>
          <p:nvPr>
            <p:ph type="sldNum" sz="quarter" idx="7"/>
          </p:nvPr>
        </p:nvSpPr>
        <p:spPr>
          <a:xfrm>
            <a:off x="329945" y="6591248"/>
            <a:ext cx="201929" cy="125675"/>
          </a:xfrm>
          <a:prstGeom prst="rect">
            <a:avLst/>
          </a:prstGeom>
        </p:spPr>
        <p:txBody>
          <a:bodyPr vert="horz" wrap="square" lIns="0" tIns="2540" rIns="0" bIns="0" rtlCol="0">
            <a:spAutoFit/>
          </a:bodyPr>
          <a:lstStyle/>
          <a:p>
            <a:pPr marL="38100">
              <a:lnSpc>
                <a:spcPct val="100000"/>
              </a:lnSpc>
              <a:spcBef>
                <a:spcPts val="20"/>
              </a:spcBef>
            </a:pPr>
            <a:fld id="{81D60167-4931-47E6-BA6A-407CBD079E47}" type="slidenum">
              <a:rPr kern="0" dirty="0"/>
              <a:t>7</a:t>
            </a:fld>
            <a:endParaRPr kern="0" dirty="0"/>
          </a:p>
        </p:txBody>
      </p:sp>
      <p:sp>
        <p:nvSpPr>
          <p:cNvPr id="5" name="object 5"/>
          <p:cNvSpPr txBox="1">
            <a:spLocks noGrp="1"/>
          </p:cNvSpPr>
          <p:nvPr>
            <p:ph type="ftr" sz="quarter" idx="5"/>
          </p:nvPr>
        </p:nvSpPr>
        <p:spPr>
          <a:xfrm>
            <a:off x="632968" y="6601344"/>
            <a:ext cx="1023619" cy="106439"/>
          </a:xfrm>
          <a:prstGeom prst="rect">
            <a:avLst/>
          </a:prstGeom>
        </p:spPr>
        <p:txBody>
          <a:bodyPr vert="horz" wrap="square" lIns="0" tIns="6350" rIns="0" bIns="0" rtlCol="0">
            <a:spAutoFit/>
          </a:bodyPr>
          <a:lstStyle/>
          <a:p>
            <a:pPr marL="12700">
              <a:lnSpc>
                <a:spcPct val="100000"/>
              </a:lnSpc>
              <a:spcBef>
                <a:spcPts val="50"/>
              </a:spcBef>
            </a:pPr>
            <a:r>
              <a:rPr lang="cs-CZ" dirty="0"/>
              <a:t>© Copyright 2019 Dell Inc.</a:t>
            </a:r>
          </a:p>
        </p:txBody>
      </p:sp>
      <p:sp>
        <p:nvSpPr>
          <p:cNvPr id="3" name="object 3"/>
          <p:cNvSpPr txBox="1"/>
          <p:nvPr/>
        </p:nvSpPr>
        <p:spPr>
          <a:xfrm>
            <a:off x="364490" y="1226057"/>
            <a:ext cx="11065510" cy="2689198"/>
          </a:xfrm>
          <a:prstGeom prst="rect">
            <a:avLst/>
          </a:prstGeom>
        </p:spPr>
        <p:txBody>
          <a:bodyPr vert="horz" wrap="square" lIns="0" tIns="46990" rIns="0" bIns="0" rtlCol="0">
            <a:spAutoFit/>
          </a:bodyPr>
          <a:lstStyle/>
          <a:p>
            <a:pPr marL="241300" marR="352425" indent="-228600">
              <a:lnSpc>
                <a:spcPts val="2160"/>
              </a:lnSpc>
              <a:spcBef>
                <a:spcPts val="370"/>
              </a:spcBef>
              <a:buClr>
                <a:srgbClr val="0076CE"/>
              </a:buClr>
              <a:buChar char="•"/>
              <a:tabLst>
                <a:tab pos="240665" algn="l"/>
                <a:tab pos="241300" algn="l"/>
              </a:tabLst>
            </a:pPr>
            <a:r>
              <a:rPr lang="cs-CZ" sz="2000" dirty="0">
                <a:latin typeface="Arial"/>
                <a:cs typeface="Arial"/>
              </a:rPr>
              <a:t>BIS doporučuje, aby každý vývozce, reexportér nebo jiná strana účastnící se přeshraniční transakce vytvořila </a:t>
            </a:r>
            <a:r>
              <a:rPr lang="cs-CZ" sz="2000" b="1" dirty="0">
                <a:latin typeface="Arial"/>
                <a:cs typeface="Arial"/>
              </a:rPr>
              <a:t>program dodržování vývozních předpisů (ECP</a:t>
            </a:r>
            <a:r>
              <a:rPr lang="cs-CZ" sz="2000" dirty="0">
                <a:latin typeface="Arial"/>
                <a:cs typeface="Arial"/>
              </a:rPr>
              <a:t>)</a:t>
            </a:r>
          </a:p>
          <a:p>
            <a:pPr marL="241300" marR="48895" indent="-228600">
              <a:lnSpc>
                <a:spcPts val="2160"/>
              </a:lnSpc>
              <a:spcBef>
                <a:spcPts val="1005"/>
              </a:spcBef>
              <a:buClr>
                <a:srgbClr val="0076CE"/>
              </a:buClr>
              <a:buChar char="•"/>
              <a:tabLst>
                <a:tab pos="240665" algn="l"/>
                <a:tab pos="241300" algn="l"/>
              </a:tabLst>
            </a:pPr>
            <a:r>
              <a:rPr lang="cs-CZ" sz="2000" dirty="0">
                <a:latin typeface="Arial"/>
                <a:cs typeface="Arial"/>
              </a:rPr>
              <a:t>ECP pomáhá </a:t>
            </a:r>
            <a:r>
              <a:rPr lang="cs-CZ" sz="2000" dirty="0">
                <a:solidFill>
                  <a:srgbClr val="444444"/>
                </a:solidFill>
                <a:latin typeface="Arial"/>
                <a:cs typeface="Arial"/>
              </a:rPr>
              <a:t>zajistit, abyste dodržovali všechny platné zákony o kontrole vývozu a sankcích, včetně EAR a sankcí OFAC, jakož i platné místní zákony</a:t>
            </a:r>
          </a:p>
          <a:p>
            <a:pPr marL="241300" marR="5080" indent="-228600">
              <a:lnSpc>
                <a:spcPts val="2160"/>
              </a:lnSpc>
              <a:spcBef>
                <a:spcPts val="994"/>
              </a:spcBef>
              <a:buClr>
                <a:srgbClr val="0076CE"/>
              </a:buClr>
              <a:buChar char="•"/>
              <a:tabLst>
                <a:tab pos="240665" algn="l"/>
                <a:tab pos="241300" algn="l"/>
              </a:tabLst>
            </a:pPr>
            <a:r>
              <a:rPr lang="cs-CZ" sz="2000" dirty="0">
                <a:solidFill>
                  <a:srgbClr val="444444"/>
                </a:solidFill>
                <a:latin typeface="Arial"/>
                <a:cs typeface="Arial"/>
              </a:rPr>
              <a:t>Vhodně navržený ECP vám také může pomoci řídit vývoz a dodržovat podmínky licence a </a:t>
            </a:r>
            <a:r>
              <a:rPr lang="cs-CZ" sz="2000" dirty="0">
                <a:latin typeface="Arial"/>
                <a:cs typeface="Arial"/>
              </a:rPr>
              <a:t>může také pomoci zmírnit případné sankce v případě neúmyslného porušení</a:t>
            </a:r>
          </a:p>
          <a:p>
            <a:pPr marL="241300" marR="269240" indent="-228600">
              <a:lnSpc>
                <a:spcPts val="2160"/>
              </a:lnSpc>
              <a:spcBef>
                <a:spcPts val="1000"/>
              </a:spcBef>
              <a:buClr>
                <a:srgbClr val="0076CE"/>
              </a:buClr>
              <a:buFont typeface="Arial"/>
              <a:buChar char="•"/>
              <a:tabLst>
                <a:tab pos="240665" algn="l"/>
                <a:tab pos="241300" algn="l"/>
              </a:tabLst>
            </a:pPr>
            <a:r>
              <a:rPr lang="cs-CZ" sz="2000" b="1" dirty="0">
                <a:solidFill>
                  <a:srgbClr val="212121"/>
                </a:solidFill>
                <a:latin typeface="Arial"/>
                <a:cs typeface="Arial"/>
              </a:rPr>
              <a:t>Váš ECP by měl odpovídat rozsahu vašeho podnikání, včetně vašich vývozních a reexportních činností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sz="half" idx="3"/>
          </p:nvPr>
        </p:nvSpPr>
        <p:spPr>
          <a:xfrm>
            <a:off x="6395720" y="1170685"/>
            <a:ext cx="5384800" cy="4004173"/>
          </a:xfrm>
          <a:prstGeom prst="rect">
            <a:avLst/>
          </a:prstGeom>
        </p:spPr>
        <p:txBody>
          <a:bodyPr vert="horz" wrap="square" lIns="0" tIns="12700" rIns="0" bIns="0" rtlCol="0">
            <a:spAutoFit/>
          </a:bodyPr>
          <a:lstStyle/>
          <a:p>
            <a:pPr marL="243204" indent="-231140">
              <a:lnSpc>
                <a:spcPct val="100000"/>
              </a:lnSpc>
              <a:spcBef>
                <a:spcPts val="100"/>
              </a:spcBef>
              <a:buAutoNum type="arabicPeriod" startAt="4"/>
              <a:tabLst>
                <a:tab pos="243840" algn="l"/>
              </a:tabLst>
            </a:pPr>
            <a:r>
              <a:rPr lang="cs-CZ" dirty="0"/>
              <a:t>Určení vývozní licence</a:t>
            </a:r>
          </a:p>
          <a:p>
            <a:pPr>
              <a:lnSpc>
                <a:spcPct val="100000"/>
              </a:lnSpc>
              <a:spcBef>
                <a:spcPts val="45"/>
              </a:spcBef>
              <a:buClr>
                <a:srgbClr val="444444"/>
              </a:buClr>
              <a:buFont typeface="Arial"/>
              <a:buAutoNum type="arabicPeriod" startAt="4"/>
            </a:pPr>
            <a:endParaRPr sz="1100" dirty="0"/>
          </a:p>
          <a:p>
            <a:pPr marL="698500" marR="66040" lvl="1" indent="-228600">
              <a:lnSpc>
                <a:spcPts val="1300"/>
              </a:lnSpc>
              <a:buChar char="•"/>
              <a:tabLst>
                <a:tab pos="697865" algn="l"/>
                <a:tab pos="698500" algn="l"/>
              </a:tabLst>
            </a:pPr>
            <a:r>
              <a:rPr lang="cs-CZ" sz="1200" dirty="0">
                <a:solidFill>
                  <a:srgbClr val="444444"/>
                </a:solidFill>
                <a:latin typeface="Arial"/>
                <a:cs typeface="Arial"/>
              </a:rPr>
              <a:t>Licenční požadavky mohou vycházet z produktu, na místa určení, na koncového uživatele nebo koncového použití.</a:t>
            </a:r>
          </a:p>
          <a:p>
            <a:pPr lvl="1">
              <a:lnSpc>
                <a:spcPct val="100000"/>
              </a:lnSpc>
              <a:spcBef>
                <a:spcPts val="25"/>
              </a:spcBef>
              <a:buClr>
                <a:srgbClr val="444444"/>
              </a:buClr>
              <a:buFont typeface="Arial"/>
              <a:buChar char="•"/>
            </a:pPr>
            <a:endParaRPr sz="1100" dirty="0">
              <a:latin typeface="Arial"/>
              <a:cs typeface="Arial"/>
            </a:endParaRPr>
          </a:p>
          <a:p>
            <a:pPr marL="698500" marR="164465" lvl="1" indent="-228600">
              <a:lnSpc>
                <a:spcPts val="1300"/>
              </a:lnSpc>
              <a:buChar char="•"/>
              <a:tabLst>
                <a:tab pos="697865" algn="l"/>
                <a:tab pos="698500" algn="l"/>
              </a:tabLst>
            </a:pPr>
            <a:r>
              <a:rPr lang="cs-CZ" sz="1200" dirty="0">
                <a:solidFill>
                  <a:srgbClr val="444444"/>
                </a:solidFill>
                <a:latin typeface="Arial"/>
                <a:cs typeface="Arial"/>
              </a:rPr>
              <a:t>Je vaší povinností znát svého zákazníka a identifikovat varovné signály související s transakcí.</a:t>
            </a:r>
          </a:p>
          <a:p>
            <a:pPr lvl="1">
              <a:lnSpc>
                <a:spcPct val="100000"/>
              </a:lnSpc>
              <a:buClr>
                <a:srgbClr val="444444"/>
              </a:buClr>
              <a:buFont typeface="Arial"/>
              <a:buChar char="•"/>
            </a:pPr>
            <a:endParaRPr sz="1300" dirty="0">
              <a:latin typeface="Arial"/>
              <a:cs typeface="Arial"/>
            </a:endParaRPr>
          </a:p>
          <a:p>
            <a:pPr lvl="1">
              <a:lnSpc>
                <a:spcPct val="100000"/>
              </a:lnSpc>
              <a:spcBef>
                <a:spcPts val="30"/>
              </a:spcBef>
              <a:buClr>
                <a:srgbClr val="444444"/>
              </a:buClr>
              <a:buFont typeface="Arial"/>
              <a:buChar char="•"/>
            </a:pPr>
            <a:endParaRPr sz="1100" dirty="0">
              <a:latin typeface="Arial"/>
              <a:cs typeface="Arial"/>
            </a:endParaRPr>
          </a:p>
          <a:p>
            <a:pPr marL="698500" marR="8255" lvl="1" indent="-228600">
              <a:lnSpc>
                <a:spcPts val="1300"/>
              </a:lnSpc>
              <a:buChar char="•"/>
              <a:tabLst>
                <a:tab pos="697865" algn="l"/>
                <a:tab pos="698500" algn="l"/>
              </a:tabLst>
            </a:pPr>
            <a:r>
              <a:rPr lang="cs-CZ" sz="1200" dirty="0">
                <a:solidFill>
                  <a:srgbClr val="444444"/>
                </a:solidFill>
                <a:latin typeface="Arial"/>
                <a:cs typeface="Arial"/>
              </a:rPr>
              <a:t>Všichni zaměstnanci, kteří se podílejí na funkcích souvisejících s vývozem, stejně jako vrcholový management, dodavatelé a konzultanti by měli být seznámeni s povinnostmi v oblasti dodržování vývozních předpisů.</a:t>
            </a:r>
          </a:p>
          <a:p>
            <a:pPr marL="698500" marR="59055" lvl="1" indent="-228600">
              <a:lnSpc>
                <a:spcPts val="1300"/>
              </a:lnSpc>
              <a:spcBef>
                <a:spcPts val="490"/>
              </a:spcBef>
              <a:buChar char="•"/>
              <a:tabLst>
                <a:tab pos="697865" algn="l"/>
                <a:tab pos="698500" algn="l"/>
              </a:tabLst>
            </a:pPr>
            <a:r>
              <a:rPr lang="cs-CZ" sz="1200" dirty="0">
                <a:solidFill>
                  <a:srgbClr val="444444"/>
                </a:solidFill>
                <a:latin typeface="Arial"/>
                <a:cs typeface="Arial"/>
              </a:rPr>
              <a:t>Svým zaměstnancům byste měli poskytnout dostatečné školení, abyste zajistili, že budou mít praktické znalosti o aktuálních předpisech pro kontrolu vývozu a o specifických požadavcích ECP organizace.</a:t>
            </a:r>
          </a:p>
          <a:p>
            <a:pPr lvl="1" defTabSz="895350">
              <a:lnSpc>
                <a:spcPct val="100000"/>
              </a:lnSpc>
              <a:buClr>
                <a:srgbClr val="444444"/>
              </a:buClr>
              <a:buFont typeface="Arial"/>
              <a:buChar char="•"/>
            </a:pPr>
            <a:endParaRPr lang="cs-CZ" sz="1300" dirty="0">
              <a:latin typeface="Arial"/>
              <a:cs typeface="Arial"/>
            </a:endParaRPr>
          </a:p>
          <a:p>
            <a:pPr lvl="1">
              <a:lnSpc>
                <a:spcPct val="100000"/>
              </a:lnSpc>
              <a:spcBef>
                <a:spcPts val="5"/>
              </a:spcBef>
              <a:buClr>
                <a:srgbClr val="444444"/>
              </a:buClr>
              <a:buFont typeface="Arial"/>
              <a:buChar char="•"/>
            </a:pPr>
            <a:endParaRPr sz="1100" dirty="0">
              <a:latin typeface="Arial"/>
              <a:cs typeface="Arial"/>
            </a:endParaRPr>
          </a:p>
          <a:p>
            <a:pPr marL="698500" marR="5080" lvl="1" indent="-228600">
              <a:lnSpc>
                <a:spcPct val="90000"/>
              </a:lnSpc>
              <a:buChar char="•"/>
              <a:tabLst>
                <a:tab pos="697865" algn="l"/>
                <a:tab pos="698500" algn="l"/>
              </a:tabLst>
            </a:pPr>
            <a:r>
              <a:rPr lang="cs-CZ" sz="1200" dirty="0">
                <a:solidFill>
                  <a:srgbClr val="444444"/>
                </a:solidFill>
                <a:latin typeface="Arial"/>
                <a:cs typeface="Arial"/>
              </a:rPr>
              <a:t>Kromě místních požadavků na vedení záznamů požaduje vláda USA, aby organizace uchovávaly dokumenty související s vývozem po dobu nejméně 5 let od data jakéhokoli známého vývozu, zpětného vývozu nebo převodu.</a:t>
            </a:r>
          </a:p>
        </p:txBody>
      </p:sp>
      <p:sp>
        <p:nvSpPr>
          <p:cNvPr id="2" name="object 2"/>
          <p:cNvSpPr txBox="1">
            <a:spLocks noGrp="1"/>
          </p:cNvSpPr>
          <p:nvPr>
            <p:ph type="title"/>
          </p:nvPr>
        </p:nvSpPr>
        <p:spPr>
          <a:xfrm>
            <a:off x="368300" y="239522"/>
            <a:ext cx="8166100" cy="443711"/>
          </a:xfrm>
          <a:prstGeom prst="rect">
            <a:avLst/>
          </a:prstGeom>
        </p:spPr>
        <p:txBody>
          <a:bodyPr vert="horz" wrap="square" lIns="0" tIns="12700" rIns="0" bIns="0" rtlCol="0">
            <a:spAutoFit/>
          </a:bodyPr>
          <a:lstStyle/>
          <a:p>
            <a:pPr marL="12700">
              <a:lnSpc>
                <a:spcPct val="100000"/>
              </a:lnSpc>
              <a:spcBef>
                <a:spcPts val="100"/>
              </a:spcBef>
            </a:pPr>
            <a:r>
              <a:rPr lang="cs-CZ" dirty="0"/>
              <a:t>Jaké jsou klíčové prvky programu ECP?</a:t>
            </a:r>
          </a:p>
        </p:txBody>
      </p:sp>
      <p:sp>
        <p:nvSpPr>
          <p:cNvPr id="7" name="object 7"/>
          <p:cNvSpPr txBox="1">
            <a:spLocks noGrp="1"/>
          </p:cNvSpPr>
          <p:nvPr>
            <p:ph type="sldNum" sz="quarter" idx="7"/>
          </p:nvPr>
        </p:nvSpPr>
        <p:spPr>
          <a:xfrm>
            <a:off x="329945" y="6591248"/>
            <a:ext cx="201929" cy="125675"/>
          </a:xfrm>
          <a:prstGeom prst="rect">
            <a:avLst/>
          </a:prstGeom>
        </p:spPr>
        <p:txBody>
          <a:bodyPr vert="horz" wrap="square" lIns="0" tIns="2540" rIns="0" bIns="0" rtlCol="0">
            <a:spAutoFit/>
          </a:bodyPr>
          <a:lstStyle/>
          <a:p>
            <a:pPr marL="38100">
              <a:lnSpc>
                <a:spcPct val="100000"/>
              </a:lnSpc>
              <a:spcBef>
                <a:spcPts val="20"/>
              </a:spcBef>
            </a:pPr>
            <a:fld id="{81D60167-4931-47E6-BA6A-407CBD079E47}" type="slidenum">
              <a:rPr kern="0" dirty="0"/>
              <a:t>8</a:t>
            </a:fld>
            <a:endParaRPr kern="0" dirty="0"/>
          </a:p>
        </p:txBody>
      </p:sp>
      <p:sp>
        <p:nvSpPr>
          <p:cNvPr id="8" name="object 8"/>
          <p:cNvSpPr txBox="1">
            <a:spLocks noGrp="1"/>
          </p:cNvSpPr>
          <p:nvPr>
            <p:ph type="ftr" sz="quarter" idx="5"/>
          </p:nvPr>
        </p:nvSpPr>
        <p:spPr>
          <a:xfrm>
            <a:off x="632968" y="6601344"/>
            <a:ext cx="1023619" cy="106439"/>
          </a:xfrm>
          <a:prstGeom prst="rect">
            <a:avLst/>
          </a:prstGeom>
        </p:spPr>
        <p:txBody>
          <a:bodyPr vert="horz" wrap="square" lIns="0" tIns="6350" rIns="0" bIns="0" rtlCol="0">
            <a:spAutoFit/>
          </a:bodyPr>
          <a:lstStyle/>
          <a:p>
            <a:pPr marL="12700">
              <a:lnSpc>
                <a:spcPct val="100000"/>
              </a:lnSpc>
              <a:spcBef>
                <a:spcPts val="50"/>
              </a:spcBef>
            </a:pPr>
            <a:r>
              <a:rPr lang="cs-CZ" dirty="0"/>
              <a:t>© Copyright 2019 Dell Inc.</a:t>
            </a:r>
          </a:p>
        </p:txBody>
      </p:sp>
      <p:sp>
        <p:nvSpPr>
          <p:cNvPr id="3" name="object 3"/>
          <p:cNvSpPr txBox="1">
            <a:spLocks noGrp="1"/>
          </p:cNvSpPr>
          <p:nvPr>
            <p:ph sz="half" idx="2"/>
          </p:nvPr>
        </p:nvSpPr>
        <p:spPr>
          <a:xfrm>
            <a:off x="364490" y="1124965"/>
            <a:ext cx="4972050" cy="3954415"/>
          </a:xfrm>
          <a:prstGeom prst="rect">
            <a:avLst/>
          </a:prstGeom>
        </p:spPr>
        <p:txBody>
          <a:bodyPr vert="horz" wrap="square" lIns="0" tIns="58419" rIns="0" bIns="0" rtlCol="0">
            <a:spAutoFit/>
          </a:bodyPr>
          <a:lstStyle/>
          <a:p>
            <a:pPr marL="243204" indent="-231140">
              <a:lnSpc>
                <a:spcPct val="100000"/>
              </a:lnSpc>
              <a:spcBef>
                <a:spcPts val="459"/>
              </a:spcBef>
              <a:buAutoNum type="arabicPeriod"/>
              <a:tabLst>
                <a:tab pos="243840" algn="l"/>
              </a:tabLst>
            </a:pPr>
            <a:r>
              <a:rPr lang="cs-CZ" dirty="0"/>
              <a:t>Mít firemní prohlášení o shodě</a:t>
            </a:r>
          </a:p>
          <a:p>
            <a:pPr marL="698500" marR="454659" lvl="1" indent="-228600">
              <a:lnSpc>
                <a:spcPts val="1300"/>
              </a:lnSpc>
              <a:spcBef>
                <a:spcPts val="520"/>
              </a:spcBef>
              <a:buChar char="•"/>
              <a:tabLst>
                <a:tab pos="697865" algn="l"/>
                <a:tab pos="698500" algn="l"/>
              </a:tabLst>
            </a:pPr>
            <a:r>
              <a:rPr lang="cs-CZ" sz="1200" dirty="0">
                <a:solidFill>
                  <a:srgbClr val="444444"/>
                </a:solidFill>
                <a:latin typeface="Arial"/>
                <a:cs typeface="Arial"/>
              </a:rPr>
              <a:t>Prohlášení o shodě by mělo být sděleno všem zaměstnancům a všichni by ho měli vzít na vědomí.</a:t>
            </a:r>
          </a:p>
          <a:p>
            <a:pPr marL="698500" marR="5080" lvl="1" indent="-228600">
              <a:lnSpc>
                <a:spcPct val="90000"/>
              </a:lnSpc>
              <a:spcBef>
                <a:spcPts val="470"/>
              </a:spcBef>
              <a:buChar char="•"/>
              <a:tabLst>
                <a:tab pos="697865" algn="l"/>
                <a:tab pos="698500" algn="l"/>
              </a:tabLst>
            </a:pPr>
            <a:r>
              <a:rPr lang="cs-CZ" sz="1200" dirty="0">
                <a:solidFill>
                  <a:srgbClr val="444444"/>
                </a:solidFill>
                <a:latin typeface="Arial"/>
                <a:cs typeface="Arial"/>
              </a:rPr>
              <a:t>Toto prohlášení by mělo obsahovat: (a) potvrzení o závazku vaší společnosti dodržovat vývozní předpisy a o příslušných zdrojích pro jejich dodržování; (b) prohlášení, že vy i vaši zaměstnanci jste seznámeni s kontrolami vývozu a dodržujete je; a (c) kontaktní údaje na osoby, které jsou ve společnosti odpovědné za dodržování obchodních předpisů.</a:t>
            </a:r>
          </a:p>
          <a:p>
            <a:pPr marL="243204" indent="-231140">
              <a:lnSpc>
                <a:spcPct val="100000"/>
              </a:lnSpc>
              <a:spcBef>
                <a:spcPts val="860"/>
              </a:spcBef>
              <a:buAutoNum type="arabicPeriod"/>
              <a:tabLst>
                <a:tab pos="243840" algn="l"/>
              </a:tabLst>
            </a:pPr>
            <a:r>
              <a:rPr lang="cs-CZ" dirty="0"/>
              <a:t>Hodnocení rizik</a:t>
            </a:r>
          </a:p>
          <a:p>
            <a:pPr marL="698500" lvl="1" indent="-228600">
              <a:lnSpc>
                <a:spcPct val="100000"/>
              </a:lnSpc>
              <a:spcBef>
                <a:spcPts val="355"/>
              </a:spcBef>
              <a:buChar char="•"/>
              <a:tabLst>
                <a:tab pos="697865" algn="l"/>
                <a:tab pos="698500" algn="l"/>
              </a:tabLst>
            </a:pPr>
            <a:r>
              <a:rPr lang="cs-CZ" sz="1200" dirty="0">
                <a:solidFill>
                  <a:srgbClr val="444444"/>
                </a:solidFill>
                <a:latin typeface="Arial"/>
                <a:cs typeface="Arial"/>
              </a:rPr>
              <a:t>Určete vývozní rizika, kvůli kterým je vaše společnost zranitelná.</a:t>
            </a:r>
          </a:p>
          <a:p>
            <a:pPr marL="698500" marR="317500" lvl="1" indent="-228600">
              <a:lnSpc>
                <a:spcPts val="1300"/>
              </a:lnSpc>
              <a:spcBef>
                <a:spcPts val="515"/>
              </a:spcBef>
              <a:buChar char="•"/>
              <a:tabLst>
                <a:tab pos="697865" algn="l"/>
                <a:tab pos="698500" algn="l"/>
              </a:tabLst>
            </a:pPr>
            <a:r>
              <a:rPr lang="cs-CZ" sz="1200" dirty="0">
                <a:solidFill>
                  <a:srgbClr val="444444"/>
                </a:solidFill>
                <a:latin typeface="Arial"/>
                <a:cs typeface="Arial"/>
              </a:rPr>
              <a:t>Obeznamte se se svým zákazníkem nebo koncovým uživatelem, vyváženou položkou a jejím použitím.</a:t>
            </a:r>
          </a:p>
          <a:p>
            <a:pPr marL="243204" indent="-231140">
              <a:lnSpc>
                <a:spcPct val="100000"/>
              </a:lnSpc>
              <a:spcBef>
                <a:spcPts val="830"/>
              </a:spcBef>
              <a:buAutoNum type="arabicPeriod"/>
              <a:tabLst>
                <a:tab pos="243840" algn="l"/>
              </a:tabLst>
            </a:pPr>
            <a:r>
              <a:rPr lang="cs-CZ" dirty="0"/>
              <a:t>Prošetření stran a koncového použití</a:t>
            </a:r>
          </a:p>
          <a:p>
            <a:pPr marL="698500" marR="44450" lvl="1" indent="-228600" rtl="0">
              <a:lnSpc>
                <a:spcPts val="1300"/>
              </a:lnSpc>
              <a:spcBef>
                <a:spcPts val="515"/>
              </a:spcBef>
              <a:buChar char="•"/>
              <a:tabLst>
                <a:tab pos="697865" algn="l"/>
                <a:tab pos="698500" algn="l"/>
              </a:tabLst>
            </a:pPr>
            <a:r>
              <a:rPr lang="cs-CZ" sz="1200" dirty="0">
                <a:solidFill>
                  <a:srgbClr val="444444"/>
                </a:solidFill>
                <a:latin typeface="Arial"/>
                <a:cs typeface="Arial"/>
              </a:rPr>
              <a:t>Vývozy, zpětné vývozy a převody na určité strany s omezením nebo pro určitá koncová použití mohou být zakázány nebo k nim může být vyžadována licence.</a:t>
            </a:r>
          </a:p>
          <a:p>
            <a:pPr marL="698500" marR="44450" lvl="1" indent="-228600" rtl="0">
              <a:lnSpc>
                <a:spcPts val="1300"/>
              </a:lnSpc>
              <a:spcBef>
                <a:spcPts val="515"/>
              </a:spcBef>
              <a:buChar char="•"/>
              <a:tabLst>
                <a:tab pos="697865" algn="l"/>
                <a:tab pos="698500" algn="l"/>
              </a:tabLst>
            </a:pPr>
            <a:r>
              <a:rPr lang="cs-CZ" sz="1200" dirty="0">
                <a:solidFill>
                  <a:srgbClr val="444444"/>
                </a:solidFill>
                <a:latin typeface="Arial"/>
                <a:cs typeface="Arial"/>
              </a:rPr>
              <a:t>Všechny strany podílející se na vývozní transakci by měly být prověřeny na základě konsolidovaného seznamu stran s omezením.</a:t>
            </a:r>
          </a:p>
          <a:p>
            <a:pPr marL="698500" lvl="1" indent="-228600">
              <a:lnSpc>
                <a:spcPct val="100000"/>
              </a:lnSpc>
              <a:spcBef>
                <a:spcPts val="355"/>
              </a:spcBef>
              <a:buChar char="•"/>
              <a:tabLst>
                <a:tab pos="697865" algn="l"/>
                <a:tab pos="698500" algn="l"/>
              </a:tabLst>
            </a:pPr>
            <a:r>
              <a:rPr lang="cs-CZ" sz="1200" dirty="0">
                <a:solidFill>
                  <a:srgbClr val="444444"/>
                </a:solidFill>
                <a:latin typeface="Arial"/>
                <a:cs typeface="Arial"/>
              </a:rPr>
              <a:t>Prověření může být prováděno ručně nebo pomocí profesionálního softwaru.</a:t>
            </a:r>
          </a:p>
        </p:txBody>
      </p:sp>
      <p:sp>
        <p:nvSpPr>
          <p:cNvPr id="4" name="object 4"/>
          <p:cNvSpPr txBox="1"/>
          <p:nvPr/>
        </p:nvSpPr>
        <p:spPr>
          <a:xfrm>
            <a:off x="6395720" y="2450338"/>
            <a:ext cx="849630" cy="197490"/>
          </a:xfrm>
          <a:prstGeom prst="rect">
            <a:avLst/>
          </a:prstGeom>
        </p:spPr>
        <p:txBody>
          <a:bodyPr vert="horz" wrap="square" lIns="0" tIns="12700" rIns="0" bIns="0" rtlCol="0">
            <a:spAutoFit/>
          </a:bodyPr>
          <a:lstStyle/>
          <a:p>
            <a:pPr marL="12700">
              <a:lnSpc>
                <a:spcPct val="100000"/>
              </a:lnSpc>
              <a:spcBef>
                <a:spcPts val="100"/>
              </a:spcBef>
            </a:pPr>
            <a:r>
              <a:rPr lang="cs-CZ" sz="1200" b="1" dirty="0">
                <a:solidFill>
                  <a:srgbClr val="444444"/>
                </a:solidFill>
                <a:latin typeface="Arial"/>
                <a:cs typeface="Arial"/>
              </a:rPr>
              <a:t>5. Školení</a:t>
            </a:r>
          </a:p>
        </p:txBody>
      </p:sp>
      <p:sp>
        <p:nvSpPr>
          <p:cNvPr id="5" name="object 5"/>
          <p:cNvSpPr txBox="1"/>
          <p:nvPr/>
        </p:nvSpPr>
        <p:spPr>
          <a:xfrm>
            <a:off x="6395720" y="4191000"/>
            <a:ext cx="2291080" cy="197490"/>
          </a:xfrm>
          <a:prstGeom prst="rect">
            <a:avLst/>
          </a:prstGeom>
        </p:spPr>
        <p:txBody>
          <a:bodyPr vert="horz" wrap="square" lIns="0" tIns="12700" rIns="0" bIns="0" rtlCol="0">
            <a:spAutoFit/>
          </a:bodyPr>
          <a:lstStyle/>
          <a:p>
            <a:pPr marL="12700">
              <a:lnSpc>
                <a:spcPct val="100000"/>
              </a:lnSpc>
              <a:spcBef>
                <a:spcPts val="100"/>
              </a:spcBef>
            </a:pPr>
            <a:r>
              <a:rPr lang="cs-CZ" sz="1200" b="1" dirty="0">
                <a:solidFill>
                  <a:srgbClr val="444444"/>
                </a:solidFill>
                <a:latin typeface="Arial"/>
                <a:cs typeface="Arial"/>
              </a:rPr>
              <a:t>6. Uchovávání údajů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239522"/>
            <a:ext cx="8394700" cy="443711"/>
          </a:xfrm>
          <a:prstGeom prst="rect">
            <a:avLst/>
          </a:prstGeom>
        </p:spPr>
        <p:txBody>
          <a:bodyPr vert="horz" wrap="square" lIns="0" tIns="12700" rIns="0" bIns="0" rtlCol="0">
            <a:spAutoFit/>
          </a:bodyPr>
          <a:lstStyle/>
          <a:p>
            <a:pPr marL="12700">
              <a:lnSpc>
                <a:spcPct val="100000"/>
              </a:lnSpc>
              <a:spcBef>
                <a:spcPts val="100"/>
              </a:spcBef>
            </a:pPr>
            <a:r>
              <a:rPr lang="cs-CZ" dirty="0"/>
              <a:t>Kde lze najít informace o programech ECP?</a:t>
            </a:r>
          </a:p>
        </p:txBody>
      </p:sp>
      <p:sp>
        <p:nvSpPr>
          <p:cNvPr id="4" name="object 4"/>
          <p:cNvSpPr txBox="1">
            <a:spLocks noGrp="1"/>
          </p:cNvSpPr>
          <p:nvPr>
            <p:ph type="sldNum" sz="quarter" idx="7"/>
          </p:nvPr>
        </p:nvSpPr>
        <p:spPr>
          <a:xfrm>
            <a:off x="329945" y="6591248"/>
            <a:ext cx="201929" cy="125675"/>
          </a:xfrm>
          <a:prstGeom prst="rect">
            <a:avLst/>
          </a:prstGeom>
        </p:spPr>
        <p:txBody>
          <a:bodyPr vert="horz" wrap="square" lIns="0" tIns="2540" rIns="0" bIns="0" rtlCol="0">
            <a:spAutoFit/>
          </a:bodyPr>
          <a:lstStyle/>
          <a:p>
            <a:pPr marL="38100">
              <a:lnSpc>
                <a:spcPct val="100000"/>
              </a:lnSpc>
              <a:spcBef>
                <a:spcPts val="20"/>
              </a:spcBef>
            </a:pPr>
            <a:fld id="{81D60167-4931-47E6-BA6A-407CBD079E47}" type="slidenum">
              <a:rPr kern="0" dirty="0"/>
              <a:t>9</a:t>
            </a:fld>
            <a:endParaRPr kern="0" dirty="0"/>
          </a:p>
        </p:txBody>
      </p:sp>
      <p:sp>
        <p:nvSpPr>
          <p:cNvPr id="5" name="object 5"/>
          <p:cNvSpPr txBox="1">
            <a:spLocks noGrp="1"/>
          </p:cNvSpPr>
          <p:nvPr>
            <p:ph type="ftr" sz="quarter" idx="5"/>
          </p:nvPr>
        </p:nvSpPr>
        <p:spPr>
          <a:xfrm>
            <a:off x="632968" y="6601344"/>
            <a:ext cx="1023619" cy="106439"/>
          </a:xfrm>
          <a:prstGeom prst="rect">
            <a:avLst/>
          </a:prstGeom>
        </p:spPr>
        <p:txBody>
          <a:bodyPr vert="horz" wrap="square" lIns="0" tIns="6350" rIns="0" bIns="0" rtlCol="0">
            <a:spAutoFit/>
          </a:bodyPr>
          <a:lstStyle/>
          <a:p>
            <a:pPr marL="12700">
              <a:lnSpc>
                <a:spcPct val="100000"/>
              </a:lnSpc>
              <a:spcBef>
                <a:spcPts val="50"/>
              </a:spcBef>
            </a:pPr>
            <a:r>
              <a:rPr lang="cs-CZ" dirty="0"/>
              <a:t>© Copyright 2019 Dell Inc.</a:t>
            </a:r>
          </a:p>
        </p:txBody>
      </p:sp>
      <p:sp>
        <p:nvSpPr>
          <p:cNvPr id="3" name="object 3"/>
          <p:cNvSpPr txBox="1"/>
          <p:nvPr/>
        </p:nvSpPr>
        <p:spPr>
          <a:xfrm>
            <a:off x="364490" y="1499057"/>
            <a:ext cx="10697210" cy="1803058"/>
          </a:xfrm>
          <a:prstGeom prst="rect">
            <a:avLst/>
          </a:prstGeom>
        </p:spPr>
        <p:txBody>
          <a:bodyPr vert="horz" wrap="square" lIns="0" tIns="109220" rIns="0" bIns="0" rtlCol="0">
            <a:spAutoFit/>
          </a:bodyPr>
          <a:lstStyle/>
          <a:p>
            <a:pPr marL="241300" indent="-228600">
              <a:lnSpc>
                <a:spcPct val="100000"/>
              </a:lnSpc>
              <a:spcBef>
                <a:spcPts val="860"/>
              </a:spcBef>
              <a:buClr>
                <a:srgbClr val="0076CE"/>
              </a:buClr>
              <a:buChar char="•"/>
              <a:tabLst>
                <a:tab pos="240665" algn="l"/>
                <a:tab pos="241300" algn="l"/>
              </a:tabLst>
            </a:pPr>
            <a:r>
              <a:rPr lang="cs-CZ" sz="2000" dirty="0">
                <a:solidFill>
                  <a:srgbClr val="444444"/>
                </a:solidFill>
                <a:latin typeface="Arial"/>
                <a:cs typeface="Arial"/>
              </a:rPr>
              <a:t>Pokyny k zavedení účinného</a:t>
            </a:r>
            <a:r>
              <a:rPr lang="cs-CZ" sz="2000" dirty="0">
                <a:solidFill>
                  <a:srgbClr val="0076CE"/>
                </a:solidFill>
                <a:latin typeface="Arial"/>
                <a:cs typeface="Arial"/>
              </a:rPr>
              <a:t> </a:t>
            </a:r>
            <a:r>
              <a:rPr lang="cs-CZ" sz="2000" u="sng" dirty="0">
                <a:solidFill>
                  <a:srgbClr val="0076CE"/>
                </a:solidFill>
                <a:uFill>
                  <a:solidFill>
                    <a:srgbClr val="0076CE"/>
                  </a:solidFill>
                </a:uFill>
                <a:latin typeface="Arial"/>
                <a:cs typeface="Arial"/>
                <a:hlinkClick r:id="rId2"/>
              </a:rPr>
              <a:t>Program dodržování vývozních předpisů naleznete zde</a:t>
            </a:r>
          </a:p>
          <a:p>
            <a:pPr marL="241300" marR="5080" indent="-228600">
              <a:lnSpc>
                <a:spcPts val="2160"/>
              </a:lnSpc>
              <a:spcBef>
                <a:spcPts val="1035"/>
              </a:spcBef>
              <a:buClr>
                <a:srgbClr val="0076CE"/>
              </a:buClr>
              <a:buChar char="•"/>
              <a:tabLst>
                <a:tab pos="240665" algn="l"/>
                <a:tab pos="241300" algn="l"/>
              </a:tabLst>
            </a:pPr>
            <a:r>
              <a:rPr lang="cs-CZ" sz="2000" dirty="0">
                <a:solidFill>
                  <a:srgbClr val="444444"/>
                </a:solidFill>
                <a:latin typeface="Arial"/>
                <a:cs typeface="Arial"/>
              </a:rPr>
              <a:t>Tyto pokyny poskytuje BIS a jejich cílem je pomoci organizacím dodržovat EAR a další americké vývozní předpisy</a:t>
            </a:r>
          </a:p>
          <a:p>
            <a:pPr marL="241300" marR="217170" indent="-228600">
              <a:lnSpc>
                <a:spcPts val="2160"/>
              </a:lnSpc>
              <a:spcBef>
                <a:spcPts val="994"/>
              </a:spcBef>
              <a:buClr>
                <a:srgbClr val="0076CE"/>
              </a:buClr>
              <a:buChar char="•"/>
              <a:tabLst>
                <a:tab pos="240665" algn="l"/>
                <a:tab pos="241300" algn="l"/>
                <a:tab pos="9610725" algn="l"/>
              </a:tabLst>
            </a:pPr>
            <a:r>
              <a:rPr lang="cs-CZ" sz="2000" dirty="0">
                <a:solidFill>
                  <a:srgbClr val="444444"/>
                </a:solidFill>
                <a:latin typeface="Arial"/>
                <a:cs typeface="Arial"/>
              </a:rPr>
              <a:t>Nesete také odpovědnost za dodržování celních a vývozních zákonů platných v místě.	O dodržování těchto zákonů se poraďte s právním poradcem v místě</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6C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1962</Words>
  <Application>Microsoft Office PowerPoint</Application>
  <PresentationFormat>Širokoúhlá obrazovka</PresentationFormat>
  <Paragraphs>157</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Arial Narrow</vt:lpstr>
      <vt:lpstr>Calibri</vt:lpstr>
      <vt:lpstr>Office Theme</vt:lpstr>
      <vt:lpstr>Programy dodržování předpisů v obchodní oblasti</vt:lpstr>
      <vt:lpstr>Omezení odpovědnosti</vt:lpstr>
      <vt:lpstr>Jaké jsou mé povinnosti týkající se dodržování obchodních předpisů?</vt:lpstr>
      <vt:lpstr>Jaké jsou americké zákony o kontrole vývozu a sankcích, které musím jako partner společnosti Dell EMC dodržovat?</vt:lpstr>
      <vt:lpstr>Co je podle amerických zákonů o vývozu zakázáno?</vt:lpstr>
      <vt:lpstr>Jaké jsou důsledky porušení těchto zákonů nebo Etického kodexu partnera společnosti Dell EMC?</vt:lpstr>
      <vt:lpstr>Jak můžete tyto zákony účinně dodržovat?</vt:lpstr>
      <vt:lpstr>Jaké jsou klíčové prvky programu ECP?</vt:lpstr>
      <vt:lpstr>Kde lze najít informace o programech ECP?</vt:lpstr>
      <vt:lpstr>Kdo je zodpovědný za prověření a identifikaci varovných znaků?</vt:lpstr>
      <vt:lpstr>Jaké jsou některé varovné znaky (Red Flags)?</vt:lpstr>
      <vt:lpstr>Klíčové koncepty a zásadní zjištění</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Dell EMC Partner Program</dc:title>
  <dc:creator>Dohmlo, Kathleen</dc:creator>
  <cp:lastModifiedBy>Válková Klára</cp:lastModifiedBy>
  <cp:revision>3</cp:revision>
  <dcterms:created xsi:type="dcterms:W3CDTF">2022-06-23T08:26:06Z</dcterms:created>
  <dcterms:modified xsi:type="dcterms:W3CDTF">2022-06-28T22:18:42Z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2019-04-15T00:00:00Z</vt:filetime>
  </property>
  <property fmtid="{D5CDD505-2E9C-101B-9397-08002B2CF9AE}" pid="3" name="Creator">
    <vt:lpwstr>Microsoft® PowerPoint® 2016</vt:lpwstr>
  </property>
  <property fmtid="{D5CDD505-2E9C-101B-9397-08002B2CF9AE}" pid="4" name="LastSaved">
    <vt:filetime>2022-06-23T00:00:00Z</vt:filetime>
  </property>
</Properties>
</file>